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handoutMasterIdLst>
    <p:handoutMasterId r:id="rId67"/>
  </p:handoutMasterIdLst>
  <p:sldIdLst>
    <p:sldId id="258" r:id="rId2"/>
    <p:sldId id="323" r:id="rId3"/>
    <p:sldId id="470" r:id="rId4"/>
    <p:sldId id="471" r:id="rId5"/>
    <p:sldId id="472" r:id="rId6"/>
    <p:sldId id="422" r:id="rId7"/>
    <p:sldId id="468" r:id="rId8"/>
    <p:sldId id="423" r:id="rId9"/>
    <p:sldId id="466" r:id="rId10"/>
    <p:sldId id="467" r:id="rId11"/>
    <p:sldId id="469" r:id="rId12"/>
    <p:sldId id="421" r:id="rId13"/>
    <p:sldId id="425" r:id="rId14"/>
    <p:sldId id="259" r:id="rId15"/>
    <p:sldId id="426" r:id="rId16"/>
    <p:sldId id="359" r:id="rId17"/>
    <p:sldId id="428" r:id="rId18"/>
    <p:sldId id="438" r:id="rId19"/>
    <p:sldId id="440" r:id="rId20"/>
    <p:sldId id="441" r:id="rId21"/>
    <p:sldId id="442" r:id="rId22"/>
    <p:sldId id="443" r:id="rId23"/>
    <p:sldId id="444" r:id="rId24"/>
    <p:sldId id="445" r:id="rId25"/>
    <p:sldId id="361" r:id="rId26"/>
    <p:sldId id="446" r:id="rId27"/>
    <p:sldId id="427" r:id="rId28"/>
    <p:sldId id="447" r:id="rId29"/>
    <p:sldId id="448" r:id="rId30"/>
    <p:sldId id="449" r:id="rId31"/>
    <p:sldId id="450" r:id="rId32"/>
    <p:sldId id="452" r:id="rId33"/>
    <p:sldId id="453" r:id="rId34"/>
    <p:sldId id="454" r:id="rId35"/>
    <p:sldId id="455" r:id="rId36"/>
    <p:sldId id="456" r:id="rId37"/>
    <p:sldId id="457" r:id="rId38"/>
    <p:sldId id="262" r:id="rId39"/>
    <p:sldId id="263" r:id="rId40"/>
    <p:sldId id="265" r:id="rId41"/>
    <p:sldId id="264" r:id="rId42"/>
    <p:sldId id="266" r:id="rId43"/>
    <p:sldId id="267" r:id="rId44"/>
    <p:sldId id="278" r:id="rId45"/>
    <p:sldId id="414" r:id="rId46"/>
    <p:sldId id="415" r:id="rId47"/>
    <p:sldId id="268" r:id="rId48"/>
    <p:sldId id="464" r:id="rId49"/>
    <p:sldId id="276" r:id="rId50"/>
    <p:sldId id="277" r:id="rId51"/>
    <p:sldId id="269" r:id="rId52"/>
    <p:sldId id="272" r:id="rId53"/>
    <p:sldId id="274" r:id="rId54"/>
    <p:sldId id="273" r:id="rId55"/>
    <p:sldId id="363" r:id="rId56"/>
    <p:sldId id="451" r:id="rId57"/>
    <p:sldId id="458" r:id="rId58"/>
    <p:sldId id="459" r:id="rId59"/>
    <p:sldId id="460" r:id="rId60"/>
    <p:sldId id="461" r:id="rId61"/>
    <p:sldId id="462" r:id="rId62"/>
    <p:sldId id="463" r:id="rId63"/>
    <p:sldId id="435" r:id="rId64"/>
    <p:sldId id="270"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815"/>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998" autoAdjust="0"/>
    <p:restoredTop sz="78571" autoAdjust="0"/>
  </p:normalViewPr>
  <p:slideViewPr>
    <p:cSldViewPr snapToGrid="0" snapToObjects="1">
      <p:cViewPr varScale="1">
        <p:scale>
          <a:sx n="95" d="100"/>
          <a:sy n="95" d="100"/>
        </p:scale>
        <p:origin x="192" y="248"/>
      </p:cViewPr>
      <p:guideLst>
        <p:guide orient="horz" pos="2160"/>
        <p:guide pos="583"/>
      </p:guideLst>
    </p:cSldViewPr>
  </p:slideViewPr>
  <p:notesTextViewPr>
    <p:cViewPr>
      <p:scale>
        <a:sx n="100" d="100"/>
        <a:sy n="100" d="100"/>
      </p:scale>
      <p:origin x="0" y="0"/>
    </p:cViewPr>
  </p:notesTextViewPr>
  <p:sorterViewPr>
    <p:cViewPr>
      <p:scale>
        <a:sx n="100" d="100"/>
        <a:sy n="100" d="100"/>
      </p:scale>
      <p:origin x="0" y="4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a:t>
            </a:fld>
            <a:endParaRPr lang="en-US"/>
          </a:p>
        </p:txBody>
      </p:sp>
    </p:spTree>
    <p:extLst>
      <p:ext uri="{BB962C8B-B14F-4D97-AF65-F5344CB8AC3E}">
        <p14:creationId xmlns:p14="http://schemas.microsoft.com/office/powerpoint/2010/main" val="1035077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 much</a:t>
            </a:r>
            <a:r>
              <a:rPr lang="en-US" baseline="0" dirty="0" smtClean="0"/>
              <a:t> to cover it all in this class!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1593607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1039570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128703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287034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657156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1612692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Assuming the stream is sufficiently large..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318918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at least knowing</a:t>
            </a:r>
            <a:r>
              <a:rPr lang="en-US" baseline="0" dirty="0" smtClean="0"/>
              <a:t> what to expect from different architectures.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132693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53296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166311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53698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are pretty much always guaranteed the following:</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1182393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things get more complicated once you have large distributed systems.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258871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a:t>
            </a:r>
            <a:r>
              <a:rPr lang="en-US" baseline="0" dirty="0" smtClean="0"/>
              <a:t> as a consumer need/would like all three. So how do you choose? Remember not a binary decision.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860753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essence of CAP takes place during a timeout, a period when the program must make a fundamental decision-the partition decision: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cancel the operation and thus decrease availability, 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proceed with the operation and thus risk inconsistency.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Although both terms are more mnemonic than precise, the BASE acronym (being second) is a bit more awkward: Basically Available, Soft state, Eventually consistent. Soft state and eventual consistency are techniques that work well in the presence of partitions and thus promote availability.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a:t>
            </a:r>
            <a:r>
              <a:rPr lang="en-US" dirty="0" err="1" smtClean="0"/>
              <a:t>Dremel</a:t>
            </a:r>
            <a:r>
              <a:rPr lang="en-US" dirty="0" smtClean="0"/>
              <a:t>: ‘it separates a record</a:t>
            </a:r>
            <a:r>
              <a:rPr lang="en-US" baseline="0" dirty="0" smtClean="0"/>
              <a:t> </a:t>
            </a:r>
            <a:r>
              <a:rPr lang="en-US" dirty="0" smtClean="0"/>
              <a:t>into column values and stores each value on different storage volume’</a:t>
            </a:r>
          </a:p>
          <a:p>
            <a:endParaRPr lang="en-US" dirty="0" smtClean="0"/>
          </a:p>
          <a:p>
            <a:r>
              <a:rPr lang="en-US" dirty="0" smtClean="0"/>
              <a:t>‘For example, a query “SELECT top(title)</a:t>
            </a:r>
            <a:r>
              <a:rPr lang="en-US" baseline="0" dirty="0" smtClean="0"/>
              <a:t> </a:t>
            </a:r>
            <a:r>
              <a:rPr lang="en-US" dirty="0" smtClean="0"/>
              <a:t>FROM foo” would access the title column values only. In case of the Wikipedia</a:t>
            </a:r>
            <a:r>
              <a:rPr lang="en-US" baseline="0" dirty="0" smtClean="0"/>
              <a:t> </a:t>
            </a:r>
            <a:r>
              <a:rPr lang="en-US" dirty="0" smtClean="0"/>
              <a:t>table example, the query would scan only 9.13GB out of 35.7GB.’</a:t>
            </a:r>
          </a:p>
          <a:p>
            <a:r>
              <a:rPr lang="en-US" dirty="0" smtClean="0"/>
              <a:t>‘Higher compression ratio. One study reports that columnar storage can</a:t>
            </a:r>
            <a:r>
              <a:rPr lang="en-US" baseline="0" dirty="0" smtClean="0"/>
              <a:t> </a:t>
            </a:r>
            <a:r>
              <a:rPr lang="en-US" dirty="0" smtClean="0"/>
              <a:t>achieve a compression ratio of 1:10, whereas ordinary row-based storage can</a:t>
            </a:r>
            <a:r>
              <a:rPr lang="en-US" baseline="0" dirty="0" smtClean="0"/>
              <a:t> </a:t>
            </a:r>
            <a:r>
              <a:rPr lang="en-US" dirty="0" smtClean="0"/>
              <a:t>compress at roughly 1:3. ‘</a:t>
            </a:r>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2241880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by using a Binary Tree, the data is </a:t>
            </a:r>
            <a:r>
              <a:rPr lang="en-US" dirty="0" err="1" smtClean="0"/>
              <a:t>sharded</a:t>
            </a:r>
            <a:r>
              <a:rPr lang="en-US" dirty="0" smtClean="0"/>
              <a:t> across multiple machines. This helps retrieve data much faster</a:t>
            </a:r>
            <a:r>
              <a:rPr lang="en-US" baseline="0" dirty="0" smtClean="0"/>
              <a:t> (interactive </a:t>
            </a:r>
            <a:r>
              <a:rPr lang="en-US" baseline="0" dirty="0" err="1" smtClean="0"/>
              <a:t>vs</a:t>
            </a:r>
            <a:r>
              <a:rPr lang="en-US" baseline="0" dirty="0" smtClean="0"/>
              <a:t> batch processing speeds)</a:t>
            </a:r>
          </a:p>
          <a:p>
            <a:endParaRPr lang="en-US" baseline="0" dirty="0" smtClean="0"/>
          </a:p>
          <a:p>
            <a:r>
              <a:rPr lang="en-US" baseline="0" dirty="0" smtClean="0"/>
              <a:t>Makes it hard to update things (thus append only)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2241880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Feel’s more like batch jobs…</a:t>
            </a:r>
          </a:p>
          <a:p>
            <a:r>
              <a:rPr lang="en-US" dirty="0" smtClean="0"/>
              <a:t>Reflecting and iterating on the results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1287034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Redis</a:t>
            </a:r>
            <a:r>
              <a:rPr lang="en-US" dirty="0" smtClean="0"/>
              <a:t> is an open source, BSD licensed, advanced key-value cache and store. It is often referred to as a data structure server since keys can contain strings, hashes, lists, sets, sorted sets, bitmaps and </a:t>
            </a:r>
            <a:r>
              <a:rPr lang="en-US" dirty="0" err="1" smtClean="0"/>
              <a:t>hyperloglogs</a:t>
            </a:r>
            <a:r>
              <a:rPr lang="en-US" dirty="0" smtClean="0"/>
              <a:t>.</a:t>
            </a:r>
          </a:p>
          <a:p>
            <a:r>
              <a:rPr lang="en-US" dirty="0" smtClean="0"/>
              <a:t>Best used: For rapidly changing data with a foreseeable database size (should fit mostly in memory).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3343700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a:t>
            </a:r>
            <a:r>
              <a:rPr lang="en-US" baseline="0" dirty="0" smtClean="0"/>
              <a:t> what happens when data is so big that a database must be divided over many servers? An example of what can happen is shown here…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Think of two nodes on opposite sides of a partition. Allowing at least one node to update state will cause the nodes to become inconsistent, thus forfeiting </a:t>
            </a:r>
            <a:r>
              <a:rPr lang="en-US" dirty="0" err="1" smtClean="0"/>
              <a:t>Consistesncy</a:t>
            </a:r>
            <a:r>
              <a:rPr lang="en-US" dirty="0" smtClean="0"/>
              <a:t>. Likewise, if the choice is to preserve consistency, one side of the partition must act as if it is unavailable, thus forfeiting Availability. Only when nodes communicate is it possible to preserve both consistency and availability, thereby forfeiting Partition tolerance.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56</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3559666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The relationship between CAP and ACID is more complex and often misunderstood, in part because the C and A in ACID represent different concepts than the same letters in CAP and in part because choosing availability affects only some of the ACID guarantees. The four ACID properties 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Atomicity (A). All systems benefit from atomic operations. When the focus is availability, both sides of a partition should still use atomic operations. Moreover, higher-level atomic operations (the kind that ACID implies) actually simplify recovery.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58</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Consistency (C). In ACID, the C means that a transaction pre-serves all the database rules, such as unique keys. In contrast, the C in CAP refers only to single</a:t>
            </a:r>
            <a:r>
              <a:rPr lang="en-US" baseline="0" dirty="0" smtClean="0"/>
              <a:t> </a:t>
            </a:r>
            <a:r>
              <a:rPr lang="en-US" dirty="0" smtClean="0"/>
              <a:t>copy consistency, a strict subset of ACID consistency. ACID consistency also cannot be maintained across </a:t>
            </a:r>
            <a:r>
              <a:rPr lang="en-US" dirty="0" err="1" smtClean="0"/>
              <a:t>partitions.partition</a:t>
            </a:r>
            <a:r>
              <a:rPr lang="en-US" dirty="0" smtClean="0"/>
              <a:t> recovery will need to restore ACID consistency. More generally, maintaining invariants during partitions might be impossible, thus the need for careful thought about which operations to disallow and how to restore invariants during recovery.</a:t>
            </a:r>
          </a:p>
        </p:txBody>
      </p:sp>
      <p:sp>
        <p:nvSpPr>
          <p:cNvPr id="4" name="Slide Number Placeholder 3"/>
          <p:cNvSpPr>
            <a:spLocks noGrp="1"/>
          </p:cNvSpPr>
          <p:nvPr>
            <p:ph type="sldNum" sz="quarter" idx="10"/>
          </p:nvPr>
        </p:nvSpPr>
        <p:spPr/>
        <p:txBody>
          <a:bodyPr/>
          <a:lstStyle/>
          <a:p>
            <a:fld id="{FD66F34B-9C4D-8640-BB34-4C24A79C9FFB}" type="slidenum">
              <a:rPr lang="en-US" smtClean="0"/>
              <a:t>59</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Isolation (I). Isolation is at the core of the CAP theorem: if the system requires ACID isolation, it can operate on at most one side during a partition. </a:t>
            </a:r>
            <a:r>
              <a:rPr lang="en-US" dirty="0" err="1" smtClean="0"/>
              <a:t>Serializability</a:t>
            </a:r>
            <a:r>
              <a:rPr lang="en-US" dirty="0" smtClean="0"/>
              <a:t> requires communication in general and thus fails across partitions. Weaker definitions of correctness are viable across partitions via compensation during partition recovery.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60</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Durability (D). As with atomicity, there is no reason to forfeit durability, although the developer might choose to avoid needing it via soft state (in the style of BASE) due to its expense. A subtle point is that, during partition recovery, it is possible to reverse durable operations that unknowingly violated an invariant during the operation. However, at the time of recovery, given a durable history from both sides, such operations can be detected and corrected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61</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a:t>
            </a:r>
            <a:r>
              <a:rPr lang="en-US" baseline="0" dirty="0" smtClean="0"/>
              <a:t> look up how </a:t>
            </a:r>
            <a:r>
              <a:rPr lang="en-US" baseline="0" dirty="0" err="1" smtClean="0"/>
              <a:t>Redis</a:t>
            </a:r>
            <a:r>
              <a:rPr lang="en-US" baseline="0" dirty="0" smtClean="0"/>
              <a:t>, Map Reduce, Hive, and </a:t>
            </a:r>
            <a:r>
              <a:rPr lang="en-US" baseline="0" dirty="0" err="1" smtClean="0"/>
              <a:t>BigQuery</a:t>
            </a:r>
            <a:r>
              <a:rPr lang="en-US" baseline="0" dirty="0" smtClean="0"/>
              <a:t> do with respect to CAP/BASE?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2198421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pandas.pydata.org</a:t>
            </a:r>
            <a:r>
              <a:rPr lang="en-US" dirty="0" smtClean="0"/>
              <a:t>/</a:t>
            </a:r>
          </a:p>
          <a:p>
            <a:r>
              <a:rPr lang="en-US" dirty="0" smtClean="0"/>
              <a:t>http://</a:t>
            </a:r>
            <a:r>
              <a:rPr lang="en-US" dirty="0" err="1" smtClean="0"/>
              <a:t>strata.oreilly.com</a:t>
            </a:r>
            <a:r>
              <a:rPr lang="en-US" dirty="0" smtClean="0"/>
              <a:t>/2013/03/python-data-tools-just-keep-getting-</a:t>
            </a:r>
            <a:r>
              <a:rPr lang="en-US" dirty="0" err="1" smtClean="0"/>
              <a:t>better.html</a:t>
            </a:r>
            <a:endParaRPr lang="en-US" dirty="0" smtClean="0"/>
          </a:p>
          <a:p>
            <a:r>
              <a:rPr lang="en-US" dirty="0" smtClean="0"/>
              <a:t>http://</a:t>
            </a:r>
            <a:r>
              <a:rPr lang="en-US" dirty="0" err="1" smtClean="0"/>
              <a:t>cloudcelebrity.wordpress.com</a:t>
            </a:r>
            <a:r>
              <a:rPr lang="en-US" dirty="0" smtClean="0"/>
              <a:t>/2012/04/25/machine-learning-libraries-in-python/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64</a:t>
            </a:fld>
            <a:endParaRPr lang="en-US"/>
          </a:p>
        </p:txBody>
      </p:sp>
    </p:spTree>
    <p:extLst>
      <p:ext uri="{BB962C8B-B14F-4D97-AF65-F5344CB8AC3E}">
        <p14:creationId xmlns:p14="http://schemas.microsoft.com/office/powerpoint/2010/main" val="95288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Tech</a:t>
            </a:r>
            <a:r>
              <a:rPr lang="en-US" dirty="0" smtClean="0"/>
              <a:t>: Won’t fit in memory/1 hard drive / streaming / images …</a:t>
            </a:r>
            <a:endParaRPr lang="en-US" baseline="0" dirty="0" smtClean="0"/>
          </a:p>
          <a:p>
            <a:r>
              <a:rPr lang="en-US" baseline="0" dirty="0" smtClean="0"/>
              <a:t>Analysis: Identifying patterns</a:t>
            </a:r>
          </a:p>
          <a:p>
            <a:r>
              <a:rPr lang="en-US" baseline="0" dirty="0" smtClean="0"/>
              <a:t>               too big to fit on a screen</a:t>
            </a:r>
          </a:p>
          <a:p>
            <a:r>
              <a:rPr lang="en-US" dirty="0" smtClean="0"/>
              <a:t>Myth: large -&gt; better </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817468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 without theory … </a:t>
            </a:r>
          </a:p>
          <a:p>
            <a:r>
              <a:rPr lang="en-US" dirty="0" smtClean="0"/>
              <a:t>Implicit limitations</a:t>
            </a:r>
          </a:p>
          <a:p>
            <a:r>
              <a:rPr lang="en-US" dirty="0" smtClean="0"/>
              <a:t>Researchers are </a:t>
            </a:r>
            <a:r>
              <a:rPr lang="en-US" i="1" dirty="0" smtClean="0"/>
              <a:t>interpreters </a:t>
            </a:r>
            <a:r>
              <a:rPr lang="en-US" i="0" dirty="0" smtClean="0"/>
              <a:t>of data </a:t>
            </a:r>
          </a:p>
          <a:p>
            <a:r>
              <a:rPr lang="en-US" i="0" dirty="0" smtClean="0"/>
              <a:t>Redefines researchers &amp;</a:t>
            </a:r>
            <a:r>
              <a:rPr lang="en-US" i="0" baseline="0" dirty="0" smtClean="0"/>
              <a:t> validity. Place for ethnographers?</a:t>
            </a:r>
          </a:p>
          <a:p>
            <a:r>
              <a:rPr lang="en-US" i="0" baseline="0" dirty="0" smtClean="0"/>
              <a:t>Examples of </a:t>
            </a:r>
            <a:r>
              <a:rPr lang="en-US" i="0" baseline="0" dirty="0" err="1" smtClean="0"/>
              <a:t>innacuracies</a:t>
            </a:r>
            <a:r>
              <a:rPr lang="en-US" i="0" baseline="0" dirty="0" smtClean="0"/>
              <a:t>: bots; different meaning to same measure about social relations</a:t>
            </a:r>
          </a:p>
          <a:p>
            <a:r>
              <a:rPr lang="en-US" i="0" baseline="0" dirty="0" err="1" smtClean="0"/>
              <a:t>Inequal</a:t>
            </a:r>
            <a:r>
              <a:rPr lang="en-US" i="0" baseline="0" dirty="0" smtClean="0"/>
              <a:t> access</a:t>
            </a:r>
          </a:p>
          <a:p>
            <a:r>
              <a:rPr lang="en-US" i="0" baseline="0" dirty="0" smtClean="0"/>
              <a:t>What should be public? Truth/power/control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2158956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you to contrast everything</a:t>
            </a:r>
            <a:r>
              <a:rPr lang="en-US" baseline="0" dirty="0" smtClean="0"/>
              <a:t> we said with this slide. This is from </a:t>
            </a:r>
            <a:r>
              <a:rPr lang="en-US" baseline="0" dirty="0" err="1" smtClean="0"/>
              <a:t>Giorgia</a:t>
            </a:r>
            <a:r>
              <a:rPr lang="en-US" baseline="0" dirty="0" smtClean="0"/>
              <a:t> </a:t>
            </a:r>
            <a:r>
              <a:rPr lang="en-US" baseline="0" dirty="0" err="1" smtClean="0"/>
              <a:t>Lupi</a:t>
            </a:r>
            <a:r>
              <a:rPr lang="en-US" baseline="0" dirty="0" smtClean="0"/>
              <a:t>, one of the authors of Dear Data.</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42460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342276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kid of opportunities do “end users” open up for research? What are the challenges they will face? Think beyond</a:t>
            </a:r>
            <a:r>
              <a:rPr lang="en-US" baseline="0" dirty="0" smtClean="0"/>
              <a:t> just the challenges you are facing in Byte 3.</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328831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how it affects you</a:t>
            </a:r>
            <a:r>
              <a:rPr lang="en-US" baseline="0" dirty="0" smtClean="0"/>
              <a:t> – the consumer of Big Data</a:t>
            </a:r>
            <a:r>
              <a:rPr lang="en-US" dirty="0" smtClean="0"/>
              <a:t>.</a:t>
            </a:r>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716991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2/6/17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2/6/17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2/6/17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1"/>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stanford.edu/class/cs24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3205" y="3518487"/>
            <a:ext cx="5253004" cy="1040870"/>
          </a:xfrm>
        </p:spPr>
        <p:txBody>
          <a:bodyPr/>
          <a:lstStyle/>
          <a:p>
            <a:r>
              <a:rPr lang="en-US" smtClean="0"/>
              <a:t>Human Issues </a:t>
            </a:r>
            <a:r>
              <a:rPr lang="en-US" dirty="0" smtClean="0"/>
              <a:t>and Big Data</a:t>
            </a:r>
            <a:endParaRPr lang="en-US" dirty="0"/>
          </a:p>
        </p:txBody>
      </p:sp>
      <p:sp>
        <p:nvSpPr>
          <p:cNvPr id="4" name="Text Placeholder 3"/>
          <p:cNvSpPr>
            <a:spLocks noGrp="1"/>
          </p:cNvSpPr>
          <p:nvPr>
            <p:ph type="body" sz="quarter" idx="10"/>
          </p:nvPr>
        </p:nvSpPr>
        <p:spPr>
          <a:xfrm>
            <a:off x="925513" y="4895317"/>
            <a:ext cx="7250112" cy="302207"/>
          </a:xfrm>
        </p:spPr>
        <p:txBody>
          <a:bodyPr/>
          <a:lstStyle/>
          <a:p>
            <a:r>
              <a:rPr lang="en-US" dirty="0" smtClean="0"/>
              <a:t>© 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a:xfrm>
            <a:off x="925513" y="5178670"/>
            <a:ext cx="7250112" cy="539750"/>
          </a:xfrm>
        </p:spPr>
        <p:txBody>
          <a:bodyPr/>
          <a:lstStyle/>
          <a:p>
            <a:r>
              <a:rPr lang="en-US" dirty="0" smtClean="0"/>
              <a:t>The Data Pipeline; HCII; Spring </a:t>
            </a:r>
            <a:r>
              <a:rPr lang="en-US" dirty="0" smtClean="0"/>
              <a:t>2017</a:t>
            </a:r>
            <a:endParaRPr lang="en-US" dirty="0"/>
          </a:p>
        </p:txBody>
      </p:sp>
      <p:pic>
        <p:nvPicPr>
          <p:cNvPr id="8" name="Picture 7"/>
          <p:cNvPicPr>
            <a:picLocks noChangeAspect="1"/>
          </p:cNvPicPr>
          <p:nvPr/>
        </p:nvPicPr>
        <p:blipFill>
          <a:blip r:embed="rId3"/>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7214825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smtClean="0"/>
              <a:t>quantify-self movement?</a:t>
            </a:r>
            <a:endParaRPr lang="en-US" dirty="0"/>
          </a:p>
        </p:txBody>
      </p:sp>
      <p:sp>
        <p:nvSpPr>
          <p:cNvPr id="3" name="Content Placeholder 2"/>
          <p:cNvSpPr>
            <a:spLocks noGrp="1"/>
          </p:cNvSpPr>
          <p:nvPr>
            <p:ph idx="1"/>
          </p:nvPr>
        </p:nvSpPr>
        <p:spPr/>
        <p:txBody>
          <a:bodyPr/>
          <a:lstStyle/>
          <a:p>
            <a:r>
              <a:rPr lang="en-US" dirty="0" smtClean="0"/>
              <a:t>People who routinely track personal data and use it to explore and understand their own behaviors </a:t>
            </a:r>
            <a:endParaRPr lang="en-US" i="1" dirty="0"/>
          </a:p>
          <a:p>
            <a:r>
              <a:rPr lang="en-US" dirty="0" smtClean="0"/>
              <a:t>Almost exclusively quantitative data</a:t>
            </a:r>
          </a:p>
          <a:p>
            <a:r>
              <a:rPr lang="en-US" dirty="0" smtClean="0"/>
              <a:t>Early adopters were life hackers (often proficient in visual and other forms of data analytics)</a:t>
            </a:r>
          </a:p>
          <a:p>
            <a:r>
              <a:rPr lang="en-US" dirty="0" smtClean="0"/>
              <a:t>Recently a rise in number of ”end-users” interested in their own data</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19951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smtClean="0"/>
              <a:t>Big Data of One?</a:t>
            </a:r>
            <a:endParaRPr lang="en-US" dirty="0"/>
          </a:p>
        </p:txBody>
      </p:sp>
      <p:sp>
        <p:nvSpPr>
          <p:cNvPr id="3" name="Content Placeholder 2"/>
          <p:cNvSpPr>
            <a:spLocks noGrp="1"/>
          </p:cNvSpPr>
          <p:nvPr>
            <p:ph idx="1"/>
          </p:nvPr>
        </p:nvSpPr>
        <p:spPr/>
        <p:txBody>
          <a:bodyPr/>
          <a:lstStyle/>
          <a:p>
            <a:r>
              <a:rPr lang="en-US" dirty="0" smtClean="0"/>
              <a:t>How do we collect it?</a:t>
            </a:r>
          </a:p>
          <a:p>
            <a:r>
              <a:rPr lang="en-US" dirty="0"/>
              <a:t>Is it big enough to be Big Data</a:t>
            </a:r>
            <a:r>
              <a:rPr lang="en-US" dirty="0" smtClean="0"/>
              <a:t>?</a:t>
            </a:r>
          </a:p>
          <a:p>
            <a:r>
              <a:rPr lang="en-US" dirty="0" smtClean="0"/>
              <a:t>What about all the data that we have collected already? Who does it belong to?</a:t>
            </a:r>
          </a:p>
          <a:p>
            <a:r>
              <a:rPr lang="en-US" dirty="0" smtClean="0"/>
              <a:t>How do we make this data accessible to the end users?</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16665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a:t>State of the class</a:t>
            </a:r>
          </a:p>
          <a:p>
            <a:r>
              <a:rPr lang="en-US" dirty="0"/>
              <a:t>Discuss human issues in Big Data</a:t>
            </a:r>
          </a:p>
          <a:p>
            <a:r>
              <a:rPr lang="en-US" b="1" dirty="0"/>
              <a:t>Talk about Byte 3</a:t>
            </a:r>
          </a:p>
          <a:p>
            <a:r>
              <a:rPr lang="en-US" dirty="0"/>
              <a:t>Discuss infrastructure issues for Big Data</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1490440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a:t>State of the class</a:t>
            </a:r>
          </a:p>
          <a:p>
            <a:r>
              <a:rPr lang="en-US" dirty="0"/>
              <a:t>Discuss human issues in Big Data</a:t>
            </a:r>
          </a:p>
          <a:p>
            <a:r>
              <a:rPr lang="en-US" dirty="0"/>
              <a:t>Talk about Byte 3</a:t>
            </a:r>
          </a:p>
          <a:p>
            <a:r>
              <a:rPr lang="en-US" b="1" dirty="0"/>
              <a:t>Discuss infrastructure issues for Big </a:t>
            </a:r>
            <a:r>
              <a:rPr lang="en-US" b="1" dirty="0" smtClean="0"/>
              <a:t>Data</a:t>
            </a:r>
            <a:endParaRPr lang="en-US" b="1"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1529901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perspective on big data</a:t>
            </a:r>
            <a:endParaRPr lang="en-US" dirty="0"/>
          </a:p>
        </p:txBody>
      </p:sp>
      <p:sp>
        <p:nvSpPr>
          <p:cNvPr id="3" name="Content Placeholder 2"/>
          <p:cNvSpPr>
            <a:spLocks noGrp="1"/>
          </p:cNvSpPr>
          <p:nvPr>
            <p:ph idx="1"/>
          </p:nvPr>
        </p:nvSpPr>
        <p:spPr/>
        <p:txBody>
          <a:bodyPr/>
          <a:lstStyle/>
          <a:p>
            <a:r>
              <a:rPr lang="en-US" i="1" dirty="0" smtClean="0"/>
              <a:t>Mining Massive Data Sets</a:t>
            </a:r>
            <a:r>
              <a:rPr lang="en-US" dirty="0" smtClean="0"/>
              <a:t>: </a:t>
            </a:r>
            <a:r>
              <a:rPr lang="en-US" dirty="0">
                <a:hlinkClick r:id="rId3"/>
              </a:rPr>
              <a:t>http://</a:t>
            </a:r>
            <a:r>
              <a:rPr lang="en-US" dirty="0" smtClean="0">
                <a:hlinkClick r:id="rId3"/>
              </a:rPr>
              <a:t>www.stanford.edu/class/cs246</a:t>
            </a:r>
            <a:r>
              <a:rPr lang="en-US" dirty="0"/>
              <a:t/>
            </a:r>
            <a:br>
              <a:rPr lang="en-US" dirty="0"/>
            </a:br>
            <a:r>
              <a:rPr lang="en-US" sz="2400" dirty="0" smtClean="0"/>
              <a:t>(book is free online: </a:t>
            </a:r>
            <a:r>
              <a:rPr lang="en-US" sz="1800" dirty="0" smtClean="0"/>
              <a:t>http://</a:t>
            </a:r>
            <a:r>
              <a:rPr lang="en-US" sz="1800" dirty="0" err="1" smtClean="0"/>
              <a:t>i.stanford.edu</a:t>
            </a:r>
            <a:r>
              <a:rPr lang="en-US" sz="1800" dirty="0" smtClean="0"/>
              <a:t>/~</a:t>
            </a:r>
            <a:r>
              <a:rPr lang="en-US" sz="1800" dirty="0" err="1" smtClean="0"/>
              <a:t>ullman</a:t>
            </a:r>
            <a:r>
              <a:rPr lang="en-US" sz="1800" dirty="0" smtClean="0"/>
              <a:t>/</a:t>
            </a:r>
            <a:r>
              <a:rPr lang="en-US" sz="1800" dirty="0" err="1" smtClean="0"/>
              <a:t>mmds.html#latest</a:t>
            </a:r>
            <a:r>
              <a:rPr lang="en-US" sz="1800" dirty="0" smtClean="0"/>
              <a:t>)</a:t>
            </a:r>
            <a:endParaRPr lang="en-US" sz="2400" dirty="0" smtClean="0"/>
          </a:p>
          <a:p>
            <a:r>
              <a:rPr lang="en-US" i="1" dirty="0" smtClean="0"/>
              <a:t>Want </a:t>
            </a:r>
            <a:r>
              <a:rPr lang="en-US" i="1" dirty="0" smtClean="0"/>
              <a:t>to do it yourself in Python? </a:t>
            </a:r>
            <a:r>
              <a:rPr lang="en-US" dirty="0" err="1" smtClean="0"/>
              <a:t>Jurney’s</a:t>
            </a:r>
            <a:r>
              <a:rPr lang="en-US" dirty="0" smtClean="0"/>
              <a:t> ‘Agile Data Science’ will get you to a web app analyzing your </a:t>
            </a:r>
            <a:r>
              <a:rPr lang="en-US" dirty="0" err="1" smtClean="0"/>
              <a:t>gmail</a:t>
            </a:r>
            <a:endParaRPr lang="en-US" dirty="0" smtClean="0"/>
          </a:p>
          <a:p>
            <a:r>
              <a:rPr lang="en-US" i="1" dirty="0" smtClean="0"/>
              <a:t>Want to understand the tradeoffs in systems and platforms?</a:t>
            </a:r>
            <a:r>
              <a:rPr lang="en-US" dirty="0" smtClean="0"/>
              <a:t> </a:t>
            </a:r>
            <a:r>
              <a:rPr lang="en-US" dirty="0" err="1" smtClean="0"/>
              <a:t>Manoochehri’s</a:t>
            </a:r>
            <a:r>
              <a:rPr lang="en-US" dirty="0" smtClean="0"/>
              <a:t>  ‘Data Just Right’ </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139873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want to do with it?</a:t>
            </a:r>
            <a:endParaRPr lang="en-US" dirty="0"/>
          </a:p>
        </p:txBody>
      </p:sp>
      <p:sp>
        <p:nvSpPr>
          <p:cNvPr id="3" name="Content Placeholder 2"/>
          <p:cNvSpPr>
            <a:spLocks noGrp="1"/>
          </p:cNvSpPr>
          <p:nvPr>
            <p:ph idx="1"/>
          </p:nvPr>
        </p:nvSpPr>
        <p:spPr/>
        <p:txBody>
          <a:bodyPr/>
          <a:lstStyle/>
          <a:p>
            <a:r>
              <a:rPr lang="en-US" dirty="0" smtClean="0"/>
              <a:t>Demand driven </a:t>
            </a:r>
            <a:r>
              <a:rPr lang="en-US" dirty="0" smtClean="0"/>
              <a:t>analytics</a:t>
            </a:r>
            <a:endParaRPr lang="en-US" dirty="0" smtClean="0"/>
          </a:p>
          <a:p>
            <a:r>
              <a:rPr lang="en-US" dirty="0" smtClean="0"/>
              <a:t>Communicating high confidence results</a:t>
            </a:r>
          </a:p>
          <a:p>
            <a:r>
              <a:rPr lang="en-US" dirty="0" smtClean="0"/>
              <a:t>Track provenance and manipulation</a:t>
            </a:r>
          </a:p>
          <a:p>
            <a:r>
              <a:rPr lang="en-US" dirty="0" smtClean="0"/>
              <a:t>Test hypotheses and form theories (academic and/or design)</a:t>
            </a:r>
          </a:p>
          <a:p>
            <a:r>
              <a:rPr lang="en-US" dirty="0" smtClean="0"/>
              <a:t>Identify </a:t>
            </a:r>
            <a:r>
              <a:rPr lang="en-US" dirty="0" smtClean="0"/>
              <a:t>relationships</a:t>
            </a:r>
          </a:p>
          <a:p>
            <a:r>
              <a:rPr lang="en-US" dirty="0" smtClean="0"/>
              <a:t>Build machine learning models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71933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1552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t>Acquiring/Consuming </a:t>
            </a:r>
            <a:r>
              <a:rPr lang="en-US" dirty="0" smtClean="0"/>
              <a:t>data</a:t>
            </a:r>
          </a:p>
          <a:p>
            <a:r>
              <a:rPr lang="en-US" dirty="0" smtClean="0"/>
              <a:t>Choosing an appropriate </a:t>
            </a:r>
            <a:r>
              <a:rPr lang="en-US" dirty="0" smtClean="0"/>
              <a:t>architecture</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1954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1552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b="1" dirty="0" smtClean="0"/>
              <a:t>Acquiring/Consuming </a:t>
            </a:r>
            <a:r>
              <a:rPr lang="en-US" b="1" dirty="0"/>
              <a:t>data: </a:t>
            </a:r>
            <a:r>
              <a:rPr lang="en-US" dirty="0" smtClean="0"/>
              <a:t>Acquiring </a:t>
            </a:r>
            <a:r>
              <a:rPr lang="en-US" dirty="0"/>
              <a:t>standards </a:t>
            </a:r>
            <a:r>
              <a:rPr lang="en-US" dirty="0" smtClean="0"/>
              <a:t>don</a:t>
            </a:r>
            <a:r>
              <a:rPr lang="fr-FR" dirty="0" smtClean="0"/>
              <a:t>’</a:t>
            </a:r>
            <a:r>
              <a:rPr lang="en-US" dirty="0" smtClean="0"/>
              <a:t>t </a:t>
            </a:r>
            <a:r>
              <a:rPr lang="en-US" dirty="0"/>
              <a:t>exist for announcing, sharing, or formatting</a:t>
            </a:r>
            <a:endParaRPr lang="en-US" dirty="0" smtClean="0"/>
          </a:p>
          <a:p>
            <a:r>
              <a:rPr lang="en-US" dirty="0" smtClean="0">
                <a:solidFill>
                  <a:schemeClr val="accent5"/>
                </a:solidFill>
              </a:rPr>
              <a:t>Choosing </a:t>
            </a:r>
            <a:r>
              <a:rPr lang="en-US" dirty="0">
                <a:solidFill>
                  <a:schemeClr val="accent5"/>
                </a:solidFill>
              </a:rPr>
              <a:t>an </a:t>
            </a:r>
            <a:r>
              <a:rPr lang="en-US" dirty="0" smtClean="0">
                <a:solidFill>
                  <a:schemeClr val="accent5"/>
                </a:solidFill>
              </a:rPr>
              <a:t>appropriate </a:t>
            </a:r>
            <a:r>
              <a:rPr lang="en-US" dirty="0" smtClean="0">
                <a:solidFill>
                  <a:schemeClr val="accent5"/>
                </a:solidFill>
              </a:rPr>
              <a:t>architecture</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4018642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8061951" cy="990107"/>
          </a:xfrm>
        </p:spPr>
        <p:txBody>
          <a:bodyPr/>
          <a:lstStyle/>
          <a:p>
            <a:r>
              <a:rPr lang="en-US" dirty="0" smtClean="0"/>
              <a:t>Special </a:t>
            </a:r>
            <a:r>
              <a:rPr lang="en-US" dirty="0" smtClean="0"/>
              <a:t>Case:</a:t>
            </a:r>
            <a:r>
              <a:rPr lang="en-US" dirty="0"/>
              <a:t> </a:t>
            </a:r>
            <a:r>
              <a:rPr lang="en-US" dirty="0" smtClean="0"/>
              <a:t>Data </a:t>
            </a:r>
            <a:r>
              <a:rPr lang="en-US" dirty="0" smtClean="0"/>
              <a:t>Streams </a:t>
            </a:r>
            <a:r>
              <a:rPr lang="en-US" dirty="0" smtClean="0"/>
              <a:t>[</a:t>
            </a:r>
            <a:r>
              <a:rPr lang="en-US" i="1" dirty="0" smtClean="0"/>
              <a:t>e.g.</a:t>
            </a:r>
            <a:r>
              <a:rPr lang="en-US" dirty="0" smtClean="0"/>
              <a:t>, Twitter]</a:t>
            </a:r>
            <a:endParaRPr lang="en-US" dirty="0"/>
          </a:p>
        </p:txBody>
      </p:sp>
      <p:sp>
        <p:nvSpPr>
          <p:cNvPr id="3" name="Content Placeholder 2"/>
          <p:cNvSpPr>
            <a:spLocks noGrp="1"/>
          </p:cNvSpPr>
          <p:nvPr>
            <p:ph idx="1"/>
          </p:nvPr>
        </p:nvSpPr>
        <p:spPr/>
        <p:txBody>
          <a:bodyPr/>
          <a:lstStyle/>
          <a:p>
            <a:r>
              <a:rPr lang="en-US" dirty="0" smtClean="0"/>
              <a:t>Don’t know entire data set in advance</a:t>
            </a:r>
          </a:p>
          <a:p>
            <a:r>
              <a:rPr lang="en-US" dirty="0" smtClean="0"/>
              <a:t>Cannot store entire stream</a:t>
            </a:r>
            <a:endParaRPr lang="en-US" dirty="0"/>
          </a:p>
          <a:p>
            <a:r>
              <a:rPr lang="en-US" dirty="0" smtClean="0"/>
              <a:t>“Ideal” </a:t>
            </a:r>
            <a:r>
              <a:rPr lang="en-US" dirty="0" smtClean="0"/>
              <a:t>for </a:t>
            </a:r>
            <a:r>
              <a:rPr lang="en-US" dirty="0" smtClean="0"/>
              <a:t>“online learning” </a:t>
            </a:r>
            <a:endParaRPr lang="en-US" dirty="0" smtClean="0"/>
          </a:p>
          <a:p>
            <a:pPr lvl="1"/>
            <a:r>
              <a:rPr lang="en-US" dirty="0" smtClean="0"/>
              <a:t>Train on </a:t>
            </a:r>
            <a:r>
              <a:rPr lang="en-US" dirty="0" smtClean="0"/>
              <a:t>subset of initial </a:t>
            </a:r>
            <a:r>
              <a:rPr lang="en-US" dirty="0" smtClean="0"/>
              <a:t>data</a:t>
            </a:r>
          </a:p>
          <a:p>
            <a:pPr lvl="1"/>
            <a:r>
              <a:rPr lang="en-US" dirty="0" smtClean="0"/>
              <a:t>Each new example in the stream updates the model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38725992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from Streams</a:t>
            </a:r>
            <a:endParaRPr lang="en-US" dirty="0"/>
          </a:p>
        </p:txBody>
      </p:sp>
      <p:sp>
        <p:nvSpPr>
          <p:cNvPr id="3" name="Content Placeholder 2"/>
          <p:cNvSpPr>
            <a:spLocks noGrp="1"/>
          </p:cNvSpPr>
          <p:nvPr>
            <p:ph idx="1"/>
          </p:nvPr>
        </p:nvSpPr>
        <p:spPr>
          <a:xfrm>
            <a:off x="1128943" y="1621018"/>
            <a:ext cx="7048804" cy="4379976"/>
          </a:xfrm>
        </p:spPr>
        <p:txBody>
          <a:bodyPr/>
          <a:lstStyle/>
          <a:p>
            <a:r>
              <a:rPr lang="en-US" dirty="0" smtClean="0"/>
              <a:t>Example</a:t>
            </a:r>
            <a:r>
              <a:rPr lang="en-US" dirty="0"/>
              <a:t>: Want to ask question of a subset of data and have them be representative of the whole </a:t>
            </a:r>
            <a:r>
              <a:rPr lang="en-US" dirty="0" smtClean="0"/>
              <a:t>stream</a:t>
            </a:r>
          </a:p>
          <a:p>
            <a:r>
              <a:rPr lang="en-US" dirty="0" smtClean="0"/>
              <a:t>Could sample 1 of every n elements</a:t>
            </a:r>
          </a:p>
          <a:p>
            <a:r>
              <a:rPr lang="en-US" dirty="0" smtClean="0"/>
              <a:t>Can also sample based on priority, weights, etc.</a:t>
            </a:r>
          </a:p>
          <a:p>
            <a:r>
              <a:rPr lang="en-US" dirty="0" smtClean="0"/>
              <a:t>Can sample based on a filter</a:t>
            </a:r>
          </a:p>
          <a:p>
            <a:r>
              <a:rPr lang="en-US" dirty="0" smtClean="0"/>
              <a:t>Can sample </a:t>
            </a:r>
            <a:r>
              <a:rPr lang="en-US" dirty="0" smtClean="0"/>
              <a:t>1 of every n </a:t>
            </a:r>
            <a:r>
              <a:rPr lang="en-US" dirty="0" smtClean="0"/>
              <a:t>users </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
        <p:nvSpPr>
          <p:cNvPr id="7" name="Rectangle 6"/>
          <p:cNvSpPr/>
          <p:nvPr/>
        </p:nvSpPr>
        <p:spPr>
          <a:xfrm>
            <a:off x="1128943" y="5635665"/>
            <a:ext cx="7219734" cy="369332"/>
          </a:xfrm>
          <a:prstGeom prst="rect">
            <a:avLst/>
          </a:prstGeom>
        </p:spPr>
        <p:txBody>
          <a:bodyPr wrap="square">
            <a:spAutoFit/>
          </a:bodyPr>
          <a:lstStyle/>
          <a:p>
            <a:r>
              <a:rPr lang="en-US" dirty="0" err="1" smtClean="0"/>
              <a:t>infolab.stanford.edu</a:t>
            </a:r>
            <a:r>
              <a:rPr lang="en-US" dirty="0" smtClean="0"/>
              <a:t>/~</a:t>
            </a:r>
            <a:r>
              <a:rPr lang="en-US" dirty="0" err="1" smtClean="0"/>
              <a:t>ullman</a:t>
            </a:r>
            <a:r>
              <a:rPr lang="en-US" dirty="0" smtClean="0"/>
              <a:t>/</a:t>
            </a:r>
            <a:r>
              <a:rPr lang="en-US" dirty="0" err="1" smtClean="0"/>
              <a:t>mmds</a:t>
            </a:r>
            <a:r>
              <a:rPr lang="en-US" dirty="0" smtClean="0"/>
              <a:t>/ch4.pdf</a:t>
            </a:r>
            <a:endParaRPr lang="en-US" dirty="0"/>
          </a:p>
        </p:txBody>
      </p:sp>
      <p:sp>
        <p:nvSpPr>
          <p:cNvPr id="8" name="Rectangle 7"/>
          <p:cNvSpPr/>
          <p:nvPr/>
        </p:nvSpPr>
        <p:spPr>
          <a:xfrm>
            <a:off x="1142657" y="6044837"/>
            <a:ext cx="6223341" cy="369332"/>
          </a:xfrm>
          <a:prstGeom prst="rect">
            <a:avLst/>
          </a:prstGeom>
        </p:spPr>
        <p:txBody>
          <a:bodyPr wrap="square">
            <a:spAutoFit/>
          </a:bodyPr>
          <a:lstStyle/>
          <a:p>
            <a:r>
              <a:rPr lang="en-US" dirty="0" err="1"/>
              <a:t>www.kdd.org</a:t>
            </a:r>
            <a:r>
              <a:rPr lang="en-US" dirty="0"/>
              <a:t>/kdd2014/tutorials/t10_part1.pptx</a:t>
            </a:r>
          </a:p>
        </p:txBody>
      </p:sp>
    </p:spTree>
    <p:extLst>
      <p:ext uri="{BB962C8B-B14F-4D97-AF65-F5344CB8AC3E}">
        <p14:creationId xmlns:p14="http://schemas.microsoft.com/office/powerpoint/2010/main" val="302428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smtClean="0"/>
              <a:t>State of the class</a:t>
            </a:r>
          </a:p>
          <a:p>
            <a:r>
              <a:rPr lang="en-US" dirty="0" smtClean="0"/>
              <a:t>Discuss </a:t>
            </a:r>
            <a:r>
              <a:rPr lang="en-US" dirty="0" smtClean="0"/>
              <a:t>human issues in Big Data</a:t>
            </a:r>
          </a:p>
          <a:p>
            <a:r>
              <a:rPr lang="en-US" dirty="0"/>
              <a:t>Talk about Byte 3</a:t>
            </a:r>
          </a:p>
          <a:p>
            <a:r>
              <a:rPr lang="en-US" dirty="0" smtClean="0"/>
              <a:t>Discuss </a:t>
            </a:r>
            <a:r>
              <a:rPr lang="en-US" dirty="0" smtClean="0"/>
              <a:t>infrastructure issues for Big Data</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2864919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from Streams</a:t>
            </a:r>
            <a:endParaRPr lang="en-US" dirty="0"/>
          </a:p>
        </p:txBody>
      </p:sp>
      <p:sp>
        <p:nvSpPr>
          <p:cNvPr id="3" name="Content Placeholder 2"/>
          <p:cNvSpPr>
            <a:spLocks noGrp="1"/>
          </p:cNvSpPr>
          <p:nvPr>
            <p:ph idx="1"/>
          </p:nvPr>
        </p:nvSpPr>
        <p:spPr>
          <a:xfrm>
            <a:off x="1128943" y="1621018"/>
            <a:ext cx="7048804" cy="4379976"/>
          </a:xfrm>
        </p:spPr>
        <p:txBody>
          <a:bodyPr/>
          <a:lstStyle/>
          <a:p>
            <a:pPr marL="0" indent="0">
              <a:buNone/>
            </a:pPr>
            <a:r>
              <a:rPr lang="en-US" dirty="0"/>
              <a:t>Example: Want to ask question of a subset of data and have them be representative of the whole </a:t>
            </a:r>
            <a:r>
              <a:rPr lang="en-US" dirty="0" smtClean="0"/>
              <a:t>stream</a:t>
            </a:r>
          </a:p>
          <a:p>
            <a:pPr marL="0" indent="0">
              <a:buNone/>
            </a:pPr>
            <a:r>
              <a:rPr lang="en-US" dirty="0" smtClean="0"/>
              <a:t>Example: Want to ask a question over a subset of time</a:t>
            </a:r>
          </a:p>
          <a:p>
            <a:pPr marL="0" indent="0">
              <a:buNone/>
            </a:pPr>
            <a:endParaRPr lang="en-US" dirty="0" smtClean="0"/>
          </a:p>
          <a:p>
            <a:pPr marL="0" indent="0">
              <a:buNone/>
            </a:pPr>
            <a:r>
              <a:rPr lang="en-US" dirty="0"/>
              <a:t>	</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sp>
        <p:nvSpPr>
          <p:cNvPr id="7" name="Rectangle 6"/>
          <p:cNvSpPr/>
          <p:nvPr/>
        </p:nvSpPr>
        <p:spPr>
          <a:xfrm>
            <a:off x="1128943" y="5635665"/>
            <a:ext cx="7219734" cy="369332"/>
          </a:xfrm>
          <a:prstGeom prst="rect">
            <a:avLst/>
          </a:prstGeom>
        </p:spPr>
        <p:txBody>
          <a:bodyPr wrap="square">
            <a:spAutoFit/>
          </a:bodyPr>
          <a:lstStyle/>
          <a:p>
            <a:r>
              <a:rPr lang="en-US" dirty="0" err="1" smtClean="0"/>
              <a:t>infolab.stanford.edu</a:t>
            </a:r>
            <a:r>
              <a:rPr lang="en-US" dirty="0" smtClean="0"/>
              <a:t>/~</a:t>
            </a:r>
            <a:r>
              <a:rPr lang="en-US" dirty="0" err="1" smtClean="0"/>
              <a:t>ullman</a:t>
            </a:r>
            <a:r>
              <a:rPr lang="en-US" dirty="0" smtClean="0"/>
              <a:t>/</a:t>
            </a:r>
            <a:r>
              <a:rPr lang="en-US" dirty="0" err="1" smtClean="0"/>
              <a:t>mmds</a:t>
            </a:r>
            <a:r>
              <a:rPr lang="en-US" dirty="0" smtClean="0"/>
              <a:t>/ch4.pdf</a:t>
            </a:r>
            <a:endParaRPr lang="en-US" dirty="0"/>
          </a:p>
        </p:txBody>
      </p:sp>
      <p:sp>
        <p:nvSpPr>
          <p:cNvPr id="8" name="Rectangle 7"/>
          <p:cNvSpPr/>
          <p:nvPr/>
        </p:nvSpPr>
        <p:spPr>
          <a:xfrm>
            <a:off x="1142657" y="6044837"/>
            <a:ext cx="6223341" cy="369332"/>
          </a:xfrm>
          <a:prstGeom prst="rect">
            <a:avLst/>
          </a:prstGeom>
        </p:spPr>
        <p:txBody>
          <a:bodyPr wrap="square">
            <a:spAutoFit/>
          </a:bodyPr>
          <a:lstStyle/>
          <a:p>
            <a:r>
              <a:rPr lang="en-US" dirty="0" err="1"/>
              <a:t>www.kdd.org</a:t>
            </a:r>
            <a:r>
              <a:rPr lang="en-US" dirty="0"/>
              <a:t>/kdd2014/tutorials/t10_part1.pptx</a:t>
            </a:r>
          </a:p>
        </p:txBody>
      </p:sp>
    </p:spTree>
    <p:extLst>
      <p:ext uri="{BB962C8B-B14F-4D97-AF65-F5344CB8AC3E}">
        <p14:creationId xmlns:p14="http://schemas.microsoft.com/office/powerpoint/2010/main" val="36436396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from Streams</a:t>
            </a:r>
            <a:endParaRPr lang="en-US" dirty="0"/>
          </a:p>
        </p:txBody>
      </p:sp>
      <p:sp>
        <p:nvSpPr>
          <p:cNvPr id="3" name="Content Placeholder 2"/>
          <p:cNvSpPr>
            <a:spLocks noGrp="1"/>
          </p:cNvSpPr>
          <p:nvPr>
            <p:ph idx="1"/>
          </p:nvPr>
        </p:nvSpPr>
        <p:spPr>
          <a:xfrm>
            <a:off x="1128943" y="1621018"/>
            <a:ext cx="7048804" cy="4379976"/>
          </a:xfrm>
        </p:spPr>
        <p:txBody>
          <a:bodyPr/>
          <a:lstStyle/>
          <a:p>
            <a:pPr marL="0" indent="0">
              <a:buNone/>
            </a:pPr>
            <a:r>
              <a:rPr lang="en-US" dirty="0"/>
              <a:t>Example: Want to ask question of a subset of data and have them be representative of the whole </a:t>
            </a:r>
            <a:r>
              <a:rPr lang="en-US" dirty="0" smtClean="0"/>
              <a:t>stream</a:t>
            </a:r>
          </a:p>
          <a:p>
            <a:pPr marL="0" indent="0">
              <a:buNone/>
            </a:pPr>
            <a:r>
              <a:rPr lang="en-US" dirty="0" smtClean="0"/>
              <a:t>Example: Want to ask a question over a period</a:t>
            </a:r>
          </a:p>
          <a:p>
            <a:pPr lvl="1"/>
            <a:r>
              <a:rPr lang="en-US" i="1" dirty="0"/>
              <a:t>E</a:t>
            </a:r>
            <a:r>
              <a:rPr lang="en-US" i="1" dirty="0" smtClean="0"/>
              <a:t>.g</a:t>
            </a:r>
            <a:r>
              <a:rPr lang="en-US" i="1" dirty="0"/>
              <a:t>. </a:t>
            </a:r>
            <a:r>
              <a:rPr lang="en-US" dirty="0"/>
              <a:t>Which pages are getting an unusual number of hits this hour</a:t>
            </a:r>
            <a:r>
              <a:rPr lang="en-US" dirty="0" smtClean="0"/>
              <a:t>?</a:t>
            </a:r>
          </a:p>
          <a:p>
            <a:pPr lvl="1"/>
            <a:r>
              <a:rPr lang="en-US" i="1" dirty="0" smtClean="0"/>
              <a:t>E.g. </a:t>
            </a:r>
            <a:r>
              <a:rPr lang="en-US" dirty="0"/>
              <a:t>W</a:t>
            </a:r>
            <a:r>
              <a:rPr lang="en-US" dirty="0" smtClean="0"/>
              <a:t>hat queries are more frequent today than yesterday?</a:t>
            </a:r>
            <a:endParaRPr lang="en-US" i="1" dirty="0" smtClean="0"/>
          </a:p>
          <a:p>
            <a:pPr marL="0" indent="0">
              <a:buNone/>
            </a:pPr>
            <a:endParaRPr lang="en-US" dirty="0"/>
          </a:p>
          <a:p>
            <a:pPr marL="0" indent="0">
              <a:buNone/>
            </a:pPr>
            <a:r>
              <a:rPr lang="en-US" dirty="0"/>
              <a:t>	</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sp>
        <p:nvSpPr>
          <p:cNvPr id="7" name="Rectangle 6"/>
          <p:cNvSpPr/>
          <p:nvPr/>
        </p:nvSpPr>
        <p:spPr>
          <a:xfrm>
            <a:off x="1128943" y="5635665"/>
            <a:ext cx="7219734" cy="369332"/>
          </a:xfrm>
          <a:prstGeom prst="rect">
            <a:avLst/>
          </a:prstGeom>
        </p:spPr>
        <p:txBody>
          <a:bodyPr wrap="square">
            <a:spAutoFit/>
          </a:bodyPr>
          <a:lstStyle/>
          <a:p>
            <a:r>
              <a:rPr lang="en-US" dirty="0" err="1" smtClean="0"/>
              <a:t>infolab.stanford.edu</a:t>
            </a:r>
            <a:r>
              <a:rPr lang="en-US" dirty="0" smtClean="0"/>
              <a:t>/~</a:t>
            </a:r>
            <a:r>
              <a:rPr lang="en-US" dirty="0" err="1" smtClean="0"/>
              <a:t>ullman</a:t>
            </a:r>
            <a:r>
              <a:rPr lang="en-US" dirty="0" smtClean="0"/>
              <a:t>/</a:t>
            </a:r>
            <a:r>
              <a:rPr lang="en-US" dirty="0" err="1" smtClean="0"/>
              <a:t>mmds</a:t>
            </a:r>
            <a:r>
              <a:rPr lang="en-US" dirty="0" smtClean="0"/>
              <a:t>/ch4.pdf</a:t>
            </a:r>
            <a:endParaRPr lang="en-US" dirty="0"/>
          </a:p>
        </p:txBody>
      </p:sp>
      <p:sp>
        <p:nvSpPr>
          <p:cNvPr id="8" name="Rectangle 7"/>
          <p:cNvSpPr/>
          <p:nvPr/>
        </p:nvSpPr>
        <p:spPr>
          <a:xfrm>
            <a:off x="1142657" y="6044837"/>
            <a:ext cx="6223341" cy="369332"/>
          </a:xfrm>
          <a:prstGeom prst="rect">
            <a:avLst/>
          </a:prstGeom>
        </p:spPr>
        <p:txBody>
          <a:bodyPr wrap="square">
            <a:spAutoFit/>
          </a:bodyPr>
          <a:lstStyle/>
          <a:p>
            <a:r>
              <a:rPr lang="en-US" dirty="0" err="1"/>
              <a:t>www.kdd.org</a:t>
            </a:r>
            <a:r>
              <a:rPr lang="en-US" dirty="0"/>
              <a:t>/kdd2014/tutorials/t10_part1.pptx</a:t>
            </a:r>
          </a:p>
        </p:txBody>
      </p:sp>
    </p:spTree>
    <p:extLst>
      <p:ext uri="{BB962C8B-B14F-4D97-AF65-F5344CB8AC3E}">
        <p14:creationId xmlns:p14="http://schemas.microsoft.com/office/powerpoint/2010/main" val="3764982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60667" cy="990107"/>
          </a:xfrm>
        </p:spPr>
        <p:txBody>
          <a:bodyPr/>
          <a:lstStyle/>
          <a:p>
            <a:r>
              <a:rPr lang="en-US" dirty="0" smtClean="0"/>
              <a:t>Need to </a:t>
            </a:r>
            <a:r>
              <a:rPr lang="en-US" i="1" dirty="0" smtClean="0"/>
              <a:t>sample </a:t>
            </a:r>
            <a:r>
              <a:rPr lang="en-US" dirty="0" smtClean="0"/>
              <a:t>the stream at fixed size </a:t>
            </a:r>
            <a:endParaRPr lang="en-US" dirty="0"/>
          </a:p>
        </p:txBody>
      </p:sp>
      <p:sp>
        <p:nvSpPr>
          <p:cNvPr id="3" name="Content Placeholder 2"/>
          <p:cNvSpPr>
            <a:spLocks noGrp="1"/>
          </p:cNvSpPr>
          <p:nvPr>
            <p:ph idx="1"/>
          </p:nvPr>
        </p:nvSpPr>
        <p:spPr/>
        <p:txBody>
          <a:bodyPr/>
          <a:lstStyle/>
          <a:p>
            <a:pPr marL="0" indent="0">
              <a:buNone/>
            </a:pPr>
            <a:r>
              <a:rPr lang="en-US" dirty="0" smtClean="0"/>
              <a:t>Just use the last n elements?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688757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a:t>
            </a:r>
            <a:r>
              <a:rPr lang="en-US" i="1" dirty="0" smtClean="0"/>
              <a:t>sample </a:t>
            </a:r>
            <a:r>
              <a:rPr lang="en-US" dirty="0" smtClean="0"/>
              <a:t>the stream</a:t>
            </a:r>
            <a:endParaRPr lang="en-US" dirty="0"/>
          </a:p>
        </p:txBody>
      </p:sp>
      <p:sp>
        <p:nvSpPr>
          <p:cNvPr id="3" name="Content Placeholder 2"/>
          <p:cNvSpPr>
            <a:spLocks noGrp="1"/>
          </p:cNvSpPr>
          <p:nvPr>
            <p:ph idx="1"/>
          </p:nvPr>
        </p:nvSpPr>
        <p:spPr/>
        <p:txBody>
          <a:bodyPr/>
          <a:lstStyle/>
          <a:p>
            <a:pPr marL="0" indent="0">
              <a:buNone/>
            </a:pPr>
            <a:r>
              <a:rPr lang="en-US" strike="sngStrike" dirty="0" smtClean="0"/>
              <a:t>Just use the last n elements?</a:t>
            </a:r>
          </a:p>
          <a:p>
            <a:pPr marL="0" indent="0">
              <a:buNone/>
            </a:pPr>
            <a:r>
              <a:rPr lang="en-US" dirty="0" smtClean="0"/>
              <a:t>Sample 1/n as far back as we can?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260477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a:t>
            </a:r>
            <a:r>
              <a:rPr lang="en-US" i="1" dirty="0" smtClean="0"/>
              <a:t>sample </a:t>
            </a:r>
            <a:r>
              <a:rPr lang="en-US" dirty="0" smtClean="0"/>
              <a:t>the stream</a:t>
            </a:r>
            <a:endParaRPr lang="en-US" dirty="0"/>
          </a:p>
        </p:txBody>
      </p:sp>
      <p:sp>
        <p:nvSpPr>
          <p:cNvPr id="3" name="Content Placeholder 2"/>
          <p:cNvSpPr>
            <a:spLocks noGrp="1"/>
          </p:cNvSpPr>
          <p:nvPr>
            <p:ph idx="1"/>
          </p:nvPr>
        </p:nvSpPr>
        <p:spPr/>
        <p:txBody>
          <a:bodyPr/>
          <a:lstStyle/>
          <a:p>
            <a:pPr marL="0" indent="0">
              <a:buNone/>
            </a:pPr>
            <a:r>
              <a:rPr lang="en-US" strike="sngStrike" dirty="0" smtClean="0"/>
              <a:t>Just use the last n elements?</a:t>
            </a:r>
          </a:p>
          <a:p>
            <a:pPr marL="0" indent="0">
              <a:buNone/>
            </a:pPr>
            <a:r>
              <a:rPr lang="en-US" strike="sngStrike" dirty="0" smtClean="0"/>
              <a:t>Sample 1/n as far back as we can?</a:t>
            </a:r>
          </a:p>
          <a:p>
            <a:pPr marL="0" indent="0">
              <a:buNone/>
            </a:pPr>
            <a:r>
              <a:rPr lang="en-US" dirty="0" smtClean="0"/>
              <a:t>Account for duplicates &amp; so on with weighted samples</a:t>
            </a:r>
          </a:p>
          <a:p>
            <a:pPr marL="0" indent="0">
              <a:buNone/>
            </a:pPr>
            <a:r>
              <a:rPr lang="en-US" i="1" dirty="0" smtClean="0"/>
              <a:t>Or</a:t>
            </a:r>
          </a:p>
          <a:p>
            <a:pPr marL="0" indent="0">
              <a:buNone/>
            </a:pPr>
            <a:r>
              <a:rPr lang="en-US" dirty="0" smtClean="0"/>
              <a:t>Sample 1/n </a:t>
            </a:r>
            <a:r>
              <a:rPr lang="en-US" i="1" dirty="0" smtClean="0"/>
              <a:t>users </a:t>
            </a:r>
            <a:r>
              <a:rPr lang="en-US" dirty="0" smtClean="0"/>
              <a:t>but keep entire user log</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Tree>
    <p:extLst>
      <p:ext uri="{BB962C8B-B14F-4D97-AF65-F5344CB8AC3E}">
        <p14:creationId xmlns:p14="http://schemas.microsoft.com/office/powerpoint/2010/main" val="1513786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solidFill>
                  <a:srgbClr val="B5B5B5"/>
                </a:solidFill>
              </a:rPr>
              <a:t>Acquiring Data</a:t>
            </a:r>
          </a:p>
          <a:p>
            <a:r>
              <a:rPr lang="en-US" b="1" dirty="0" smtClean="0"/>
              <a:t>Choosing an </a:t>
            </a:r>
            <a:r>
              <a:rPr lang="en-US" b="1"/>
              <a:t>a</a:t>
            </a:r>
            <a:r>
              <a:rPr lang="en-US" b="1" smtClean="0"/>
              <a:t>ppropriate </a:t>
            </a:r>
            <a:r>
              <a:rPr lang="en-US" b="1" smtClean="0"/>
              <a:t>architecture</a:t>
            </a:r>
            <a:endParaRPr lang="en-US" b="1"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1121577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handle </a:t>
            </a:r>
            <a:r>
              <a:rPr lang="en-US" i="1" dirty="0" smtClean="0"/>
              <a:t>big data</a:t>
            </a:r>
            <a:endParaRPr lang="en-US" dirty="0"/>
          </a:p>
        </p:txBody>
      </p:sp>
      <p:sp>
        <p:nvSpPr>
          <p:cNvPr id="3" name="Content Placeholder 2"/>
          <p:cNvSpPr>
            <a:spLocks noGrp="1"/>
          </p:cNvSpPr>
          <p:nvPr>
            <p:ph idx="1"/>
          </p:nvPr>
        </p:nvSpPr>
        <p:spPr>
          <a:xfrm>
            <a:off x="1128942" y="1640450"/>
            <a:ext cx="7526985" cy="4379976"/>
          </a:xfrm>
        </p:spPr>
        <p:txBody>
          <a:bodyPr/>
          <a:lstStyle/>
          <a:p>
            <a:pPr marL="0" indent="0">
              <a:buNone/>
            </a:pPr>
            <a:r>
              <a:rPr lang="en-US" dirty="0" smtClean="0"/>
              <a:t>Two approaches</a:t>
            </a:r>
          </a:p>
          <a:p>
            <a:r>
              <a:rPr lang="en-US" dirty="0" smtClean="0"/>
              <a:t>Distribute the work (parallelize)</a:t>
            </a:r>
          </a:p>
          <a:p>
            <a:r>
              <a:rPr lang="en-US" dirty="0" smtClean="0"/>
              <a:t>Break the work up into smaller batches</a:t>
            </a:r>
          </a:p>
          <a:p>
            <a:endParaRPr lang="en-US" dirty="0"/>
          </a:p>
          <a:p>
            <a:pPr marL="0" indent="0">
              <a:buNone/>
            </a:pPr>
            <a:r>
              <a:rPr lang="en-US" dirty="0" smtClean="0"/>
              <a:t>Algorithms that can operate on partial data sets are key</a:t>
            </a:r>
          </a:p>
          <a:p>
            <a:pPr marL="0" indent="0">
              <a:buNone/>
            </a:pPr>
            <a:r>
              <a:rPr lang="en-US" dirty="0"/>
              <a:t>Code rarely works on the first try – esp. difficult when slow/batch</a:t>
            </a:r>
          </a:p>
          <a:p>
            <a:pPr marL="0" indent="0">
              <a:buNone/>
            </a:pPr>
            <a:r>
              <a:rPr lang="en-US" dirty="0"/>
              <a:t>Difficult to prototype locally / shift to cloud</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Tree>
    <p:extLst>
      <p:ext uri="{BB962C8B-B14F-4D97-AF65-F5344CB8AC3E}">
        <p14:creationId xmlns:p14="http://schemas.microsoft.com/office/powerpoint/2010/main" val="102312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Tradeoffs in Choosing A Big Data Architecture</a:t>
            </a:r>
            <a:endParaRPr lang="en-US" dirty="0"/>
          </a:p>
        </p:txBody>
      </p:sp>
      <p:sp>
        <p:nvSpPr>
          <p:cNvPr id="3" name="Content Placeholder 2"/>
          <p:cNvSpPr>
            <a:spLocks noGrp="1"/>
          </p:cNvSpPr>
          <p:nvPr>
            <p:ph idx="1"/>
          </p:nvPr>
        </p:nvSpPr>
        <p:spPr/>
        <p:txBody>
          <a:bodyPr/>
          <a:lstStyle/>
          <a:p>
            <a:r>
              <a:rPr lang="en-US" dirty="0" smtClean="0"/>
              <a:t>Cost (money &amp; time): No support for estimating cost or </a:t>
            </a:r>
            <a:r>
              <a:rPr lang="en-US" dirty="0" smtClean="0"/>
              <a:t>duration</a:t>
            </a:r>
          </a:p>
          <a:p>
            <a:r>
              <a:rPr lang="en-US" dirty="0" smtClean="0"/>
              <a:t>Data Guarantees: </a:t>
            </a:r>
            <a:r>
              <a:rPr lang="en-US" dirty="0" smtClean="0"/>
              <a:t>Some theoretical </a:t>
            </a:r>
            <a:r>
              <a:rPr lang="en-US" dirty="0" smtClean="0"/>
              <a:t>grounding</a:t>
            </a:r>
            <a:endParaRPr lang="en-US" dirty="0" smtClean="0"/>
          </a:p>
          <a:p>
            <a:r>
              <a:rPr lang="en-US" dirty="0" smtClean="0"/>
              <a:t>Type of work being done (reading, writing, computation, </a:t>
            </a:r>
            <a:r>
              <a:rPr lang="en-US" i="1" dirty="0" smtClean="0"/>
              <a:t>etc.</a:t>
            </a:r>
            <a:r>
              <a:rPr lang="en-US" dirty="0" smtClean="0"/>
              <a:t>)</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122640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Guarantees </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a:spcAft>
                <a:spcPts val="0"/>
              </a:spcAft>
              <a:buClrTx/>
              <a:defRPr/>
            </a:pPr>
            <a:r>
              <a:rPr lang="en-US" dirty="0" smtClean="0"/>
              <a:t>	Atomicity </a:t>
            </a:r>
            <a:r>
              <a:rPr lang="en-US" dirty="0"/>
              <a:t>(A</a:t>
            </a:r>
            <a:r>
              <a:rPr lang="en-US" dirty="0" smtClean="0"/>
              <a:t>): </a:t>
            </a:r>
            <a:r>
              <a:rPr lang="en-US" dirty="0"/>
              <a:t>All systems benefit from atomic </a:t>
            </a:r>
            <a:r>
              <a:rPr lang="en-US" dirty="0" smtClean="0"/>
              <a:t>operations (‘all or nothing’ transactions)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3467455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Guarantees</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a:spcAft>
                <a:spcPts val="0"/>
              </a:spcAft>
              <a:buClrTx/>
              <a:defRPr/>
            </a:pPr>
            <a:r>
              <a:rPr lang="en-US" dirty="0" smtClean="0"/>
              <a:t>	Atomicity </a:t>
            </a:r>
            <a:r>
              <a:rPr lang="en-US" dirty="0"/>
              <a:t>(A</a:t>
            </a:r>
            <a:r>
              <a:rPr lang="en-US" dirty="0" smtClean="0"/>
              <a:t>) </a:t>
            </a:r>
          </a:p>
          <a:p>
            <a:pPr>
              <a:spcAft>
                <a:spcPts val="0"/>
              </a:spcAft>
              <a:buClrTx/>
              <a:defRPr/>
            </a:pPr>
            <a:r>
              <a:rPr lang="en-US" dirty="0" smtClean="0"/>
              <a:t>	Consistency (C): Database should stay valid (a </a:t>
            </a:r>
            <a:r>
              <a:rPr lang="en-US" dirty="0"/>
              <a:t>transaction pre-serves all the database rules, such as unique </a:t>
            </a:r>
            <a:r>
              <a:rPr lang="en-US" dirty="0" smtClean="0"/>
              <a:t>keys). </a:t>
            </a:r>
          </a:p>
          <a:p>
            <a:pPr>
              <a:spcAft>
                <a:spcPts val="0"/>
              </a:spcAft>
              <a:buClrTx/>
              <a:defRP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988393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smtClean="0"/>
              <a:t>State of the class</a:t>
            </a:r>
          </a:p>
          <a:p>
            <a:pPr lvl="1"/>
            <a:r>
              <a:rPr lang="en-US" dirty="0" smtClean="0"/>
              <a:t>Why are we using all these different technologies?</a:t>
            </a:r>
            <a:endParaRPr lang="en-US" dirty="0" smtClean="0"/>
          </a:p>
          <a:p>
            <a:pPr lvl="1"/>
            <a:r>
              <a:rPr lang="en-US" dirty="0" smtClean="0"/>
              <a:t>Ok, but why Google </a:t>
            </a:r>
            <a:r>
              <a:rPr lang="en-US" dirty="0"/>
              <a:t>Cloud Platform</a:t>
            </a:r>
            <a:r>
              <a:rPr lang="en-US" dirty="0" smtClean="0"/>
              <a:t>?</a:t>
            </a:r>
          </a:p>
          <a:p>
            <a:pPr lvl="1"/>
            <a:r>
              <a:rPr lang="en-US" dirty="0"/>
              <a:t>Why don’t </a:t>
            </a:r>
            <a:r>
              <a:rPr lang="en-US" dirty="0" smtClean="0"/>
              <a:t>you </a:t>
            </a:r>
            <a:r>
              <a:rPr lang="en-US" dirty="0"/>
              <a:t>teach </a:t>
            </a:r>
            <a:r>
              <a:rPr lang="en-US" dirty="0" smtClean="0"/>
              <a:t>us how </a:t>
            </a:r>
            <a:r>
              <a:rPr lang="en-US" dirty="0"/>
              <a:t>to use different tools </a:t>
            </a:r>
            <a:r>
              <a:rPr lang="en-US" dirty="0" smtClean="0"/>
              <a:t>we need to complete Bytes in </a:t>
            </a:r>
            <a:r>
              <a:rPr lang="en-US" dirty="0"/>
              <a:t>lectures?</a:t>
            </a:r>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93909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Guarantees</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a:spcAft>
                <a:spcPts val="0"/>
              </a:spcAft>
              <a:buClrTx/>
              <a:defRPr/>
            </a:pPr>
            <a:r>
              <a:rPr lang="en-US" dirty="0" smtClean="0"/>
              <a:t>	Atomicity </a:t>
            </a:r>
            <a:r>
              <a:rPr lang="en-US" dirty="0"/>
              <a:t>(A</a:t>
            </a:r>
            <a:r>
              <a:rPr lang="en-US" dirty="0" smtClean="0"/>
              <a:t>) </a:t>
            </a:r>
          </a:p>
          <a:p>
            <a:pPr>
              <a:spcAft>
                <a:spcPts val="0"/>
              </a:spcAft>
              <a:buClrTx/>
              <a:defRPr/>
            </a:pPr>
            <a:r>
              <a:rPr lang="en-US" dirty="0" smtClean="0"/>
              <a:t>	Consistency (C)</a:t>
            </a:r>
            <a:endParaRPr lang="en-US" dirty="0"/>
          </a:p>
          <a:p>
            <a:pPr>
              <a:spcAft>
                <a:spcPts val="0"/>
              </a:spcAft>
              <a:buClrTx/>
              <a:defRPr/>
            </a:pPr>
            <a:r>
              <a:rPr lang="en-US" dirty="0" smtClean="0"/>
              <a:t>	Isolation </a:t>
            </a:r>
            <a:r>
              <a:rPr lang="en-US" dirty="0"/>
              <a:t>(I</a:t>
            </a:r>
            <a:r>
              <a:rPr lang="en-US" dirty="0" smtClean="0"/>
              <a:t>)</a:t>
            </a:r>
            <a:r>
              <a:rPr lang="en-US" dirty="0"/>
              <a:t>:</a:t>
            </a:r>
            <a:r>
              <a:rPr lang="en-US" dirty="0" smtClean="0"/>
              <a:t> Concurrency control. Concurrent execution should be identical to serial execution.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4226305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Guarantees</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a:spcAft>
                <a:spcPts val="0"/>
              </a:spcAft>
              <a:buClrTx/>
              <a:defRPr/>
            </a:pPr>
            <a:r>
              <a:rPr lang="en-US" dirty="0" smtClean="0"/>
              <a:t>	Atomicity </a:t>
            </a:r>
            <a:r>
              <a:rPr lang="en-US" dirty="0"/>
              <a:t>(A</a:t>
            </a:r>
            <a:r>
              <a:rPr lang="en-US" dirty="0" smtClean="0"/>
              <a:t>)</a:t>
            </a:r>
          </a:p>
          <a:p>
            <a:pPr>
              <a:spcAft>
                <a:spcPts val="0"/>
              </a:spcAft>
              <a:buClrTx/>
              <a:defRPr/>
            </a:pPr>
            <a:r>
              <a:rPr lang="en-US" dirty="0" smtClean="0"/>
              <a:t>	Consistency (C)</a:t>
            </a:r>
            <a:endParaRPr lang="en-US" dirty="0"/>
          </a:p>
          <a:p>
            <a:pPr>
              <a:spcAft>
                <a:spcPts val="0"/>
              </a:spcAft>
              <a:buClrTx/>
              <a:defRPr/>
            </a:pPr>
            <a:r>
              <a:rPr lang="en-US" dirty="0" smtClean="0"/>
              <a:t>	Isolation </a:t>
            </a:r>
            <a:r>
              <a:rPr lang="en-US" dirty="0"/>
              <a:t>(I</a:t>
            </a:r>
            <a:r>
              <a:rPr lang="en-US" dirty="0" smtClean="0"/>
              <a:t>)</a:t>
            </a:r>
            <a:endParaRPr lang="en-US" dirty="0"/>
          </a:p>
          <a:p>
            <a:pPr>
              <a:spcAft>
                <a:spcPts val="0"/>
              </a:spcAft>
              <a:buClrTx/>
              <a:defRPr/>
            </a:pPr>
            <a:r>
              <a:rPr lang="en-US" dirty="0" smtClean="0"/>
              <a:t>	Durability (D): Once completed, a transaction will remain even in the face of, </a:t>
            </a:r>
            <a:r>
              <a:rPr lang="en-US" i="1" dirty="0" smtClean="0"/>
              <a:t>e.g., </a:t>
            </a:r>
            <a:r>
              <a:rPr lang="en-US" dirty="0" smtClean="0"/>
              <a:t>hardware failure.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8113287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CAP </a:t>
            </a:r>
            <a:r>
              <a:rPr lang="en-US" dirty="0" smtClean="0"/>
              <a:t>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t>
            </a:r>
          </a:p>
          <a:p>
            <a:pPr marL="0" indent="0">
              <a:buNone/>
            </a:pPr>
            <a:r>
              <a:rPr lang="en-US" dirty="0" smtClean="0"/>
              <a:t>	all </a:t>
            </a:r>
            <a:r>
              <a:rPr lang="en-US" dirty="0"/>
              <a:t>nodes see the same data at the same time</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4210958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a:t>
            </a:r>
            <a:r>
              <a:rPr lang="en-US" dirty="0" smtClean="0"/>
              <a:t>Data: CAP </a:t>
            </a:r>
            <a:r>
              <a:rPr lang="en-US" dirty="0" smtClean="0"/>
              <a:t>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a:t>
            </a:r>
          </a:p>
          <a:p>
            <a:pPr marL="0" indent="0">
              <a:buNone/>
            </a:pPr>
            <a:r>
              <a:rPr lang="en-US" dirty="0" smtClean="0"/>
              <a:t>	every </a:t>
            </a:r>
            <a:r>
              <a:rPr lang="en-US" dirty="0"/>
              <a:t>request receives a response about whether it was successful or failed</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1126962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a:t>
            </a:r>
            <a:r>
              <a:rPr lang="en-US" dirty="0" smtClean="0"/>
              <a:t>Data: CAP </a:t>
            </a:r>
            <a:r>
              <a:rPr lang="en-US" dirty="0" smtClean="0"/>
              <a:t>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a:t>
            </a:r>
            <a:r>
              <a:rPr lang="en-US" i="1" dirty="0"/>
              <a:t>Tolerance </a:t>
            </a:r>
            <a:r>
              <a:rPr lang="en-US" dirty="0"/>
              <a:t>(in the event of a partial failure). </a:t>
            </a:r>
            <a:endParaRPr lang="en-US" i="1" dirty="0" smtClean="0"/>
          </a:p>
          <a:p>
            <a:pPr marL="0" indent="0">
              <a:buNone/>
            </a:pPr>
            <a:r>
              <a:rPr lang="en-US" dirty="0" smtClean="0"/>
              <a:t>	system continues </a:t>
            </a:r>
            <a:r>
              <a:rPr lang="en-US" dirty="0"/>
              <a:t>to operate despite arbitrary message loss or failure of part of the </a:t>
            </a:r>
            <a:r>
              <a:rPr lang="en-US" dirty="0" smtClean="0"/>
              <a:t>system</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74902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a:t>
            </a:r>
            <a:r>
              <a:rPr lang="en-US" dirty="0" smtClean="0"/>
              <a:t>Data: CAP </a:t>
            </a:r>
            <a:r>
              <a:rPr lang="en-US" dirty="0" smtClean="0"/>
              <a:t>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Tolerance </a:t>
            </a:r>
            <a:r>
              <a:rPr lang="en-US" dirty="0" smtClean="0"/>
              <a:t>(in the event of a partial failure). </a:t>
            </a:r>
          </a:p>
          <a:p>
            <a:pPr marL="0" indent="0">
              <a:buNone/>
            </a:pPr>
            <a:endParaRPr lang="en-US" i="1" dirty="0" smtClean="0"/>
          </a:p>
          <a:p>
            <a:pPr marL="0" indent="0">
              <a:buNone/>
            </a:pPr>
            <a:r>
              <a:rPr lang="en-US" i="1" dirty="0" smtClean="0"/>
              <a:t>Every data storage solution makes tradeoffs</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2957153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Tolerance </a:t>
            </a:r>
            <a:r>
              <a:rPr lang="en-US" dirty="0" smtClean="0"/>
              <a:t>(in the event of a partial failure). </a:t>
            </a:r>
          </a:p>
          <a:p>
            <a:pPr marL="0" indent="0">
              <a:buNone/>
            </a:pPr>
            <a:endParaRPr lang="en-US" i="1" dirty="0" smtClean="0"/>
          </a:p>
          <a:p>
            <a:pPr marL="0" indent="0">
              <a:buNone/>
            </a:pPr>
            <a:r>
              <a:rPr lang="en-US" i="1" dirty="0" smtClean="0"/>
              <a:t>Specific to </a:t>
            </a:r>
            <a:r>
              <a:rPr lang="en-US" dirty="0" smtClean="0"/>
              <a:t>distribute systems</a:t>
            </a:r>
          </a:p>
          <a:p>
            <a:pPr marL="0" indent="0">
              <a:buNone/>
            </a:pPr>
            <a:r>
              <a:rPr lang="en-US" dirty="0"/>
              <a:t>“The modern CAP goal should be to maximize combinations of consistency and availability that make sense for the specific </a:t>
            </a:r>
            <a:r>
              <a:rPr lang="en-US" dirty="0" smtClean="0"/>
              <a:t>application”</a:t>
            </a:r>
            <a:endParaRPr lang="en-US" sz="1400" dirty="0" smtClean="0"/>
          </a:p>
          <a:p>
            <a:pPr marL="0" indent="0">
              <a:buNone/>
            </a:pPr>
            <a:r>
              <a:rPr lang="en-US" sz="1400" dirty="0"/>
              <a:t>http://</a:t>
            </a:r>
            <a:r>
              <a:rPr lang="en-US" sz="1400" dirty="0" err="1"/>
              <a:t>www.infoq.com</a:t>
            </a:r>
            <a:r>
              <a:rPr lang="en-US" sz="1400" dirty="0"/>
              <a:t>/articles/cap-twelve-years-later-how-the-rules-have-changed</a:t>
            </a:r>
          </a:p>
          <a:p>
            <a:pPr marL="0" indent="0">
              <a:buNone/>
            </a:pPr>
            <a:endParaRPr lang="en-US" sz="1400"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2194586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a:t>
            </a:r>
            <a:r>
              <a:rPr lang="en-US" dirty="0" smtClean="0"/>
              <a:t>Data: CAP </a:t>
            </a:r>
            <a:r>
              <a:rPr lang="en-US" dirty="0" smtClean="0"/>
              <a:t>Theorem</a:t>
            </a:r>
            <a:endParaRPr lang="en-US" dirty="0"/>
          </a:p>
        </p:txBody>
      </p:sp>
      <p:sp>
        <p:nvSpPr>
          <p:cNvPr id="3" name="Content Placeholder 2"/>
          <p:cNvSpPr>
            <a:spLocks noGrp="1"/>
          </p:cNvSpPr>
          <p:nvPr>
            <p:ph idx="1"/>
          </p:nvPr>
        </p:nvSpPr>
        <p:spPr/>
        <p:txBody>
          <a:bodyPr/>
          <a:lstStyle/>
          <a:p>
            <a:r>
              <a:rPr lang="en-US" sz="2400" dirty="0" smtClean="0"/>
              <a:t>CAP </a:t>
            </a:r>
            <a:r>
              <a:rPr lang="en-US" sz="2400" dirty="0" smtClean="0"/>
              <a:t>are continuous, not binary</a:t>
            </a:r>
          </a:p>
          <a:p>
            <a:r>
              <a:rPr lang="en-US" sz="2400" dirty="0" smtClean="0"/>
              <a:t>CAP can be </a:t>
            </a:r>
            <a:r>
              <a:rPr lang="en-US" sz="2400" dirty="0" smtClean="0"/>
              <a:t>rebalanced </a:t>
            </a:r>
            <a:r>
              <a:rPr lang="en-US" sz="2400" dirty="0" smtClean="0"/>
              <a:t>at each decision</a:t>
            </a:r>
          </a:p>
          <a:p>
            <a:r>
              <a:rPr lang="en-US" sz="2400" dirty="0" smtClean="0"/>
              <a:t>Partitions are rare -&gt; mostly CA are both ok</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527589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96150" cy="990107"/>
          </a:xfrm>
        </p:spPr>
        <p:txBody>
          <a:bodyPr/>
          <a:lstStyle/>
          <a:p>
            <a:r>
              <a:rPr lang="en-US" dirty="0" smtClean="0"/>
              <a:t>Type of work: When </a:t>
            </a:r>
            <a:r>
              <a:rPr lang="en-US" dirty="0" smtClean="0"/>
              <a:t>writing is key</a:t>
            </a:r>
            <a:endParaRPr lang="en-US" dirty="0"/>
          </a:p>
        </p:txBody>
      </p:sp>
      <p:sp>
        <p:nvSpPr>
          <p:cNvPr id="3" name="Content Placeholder 2"/>
          <p:cNvSpPr>
            <a:spLocks noGrp="1"/>
          </p:cNvSpPr>
          <p:nvPr>
            <p:ph idx="1"/>
          </p:nvPr>
        </p:nvSpPr>
        <p:spPr/>
        <p:txBody>
          <a:bodyPr/>
          <a:lstStyle/>
          <a:p>
            <a:pPr marL="0" indent="0">
              <a:buNone/>
            </a:pPr>
            <a:r>
              <a:rPr lang="en-US" dirty="0" smtClean="0"/>
              <a:t>Write performance (collect lots of data quickly): </a:t>
            </a:r>
            <a:r>
              <a:rPr lang="en-US" dirty="0" err="1" smtClean="0"/>
              <a:t>Redis</a:t>
            </a:r>
            <a:r>
              <a:rPr lang="en-US" dirty="0" smtClean="0"/>
              <a:t> (key-value store)</a:t>
            </a:r>
          </a:p>
          <a:p>
            <a:pPr lvl="1"/>
            <a:r>
              <a:rPr lang="en-US" dirty="0" smtClean="0"/>
              <a:t>Important at data collection time</a:t>
            </a:r>
          </a:p>
          <a:p>
            <a:pPr lvl="1"/>
            <a:r>
              <a:rPr lang="en-US" dirty="0" smtClean="0"/>
              <a:t>Important for sites generating a lot of content</a:t>
            </a:r>
          </a:p>
          <a:p>
            <a:pPr lvl="1"/>
            <a:r>
              <a:rPr lang="en-US" dirty="0" smtClean="0"/>
              <a:t>Maybe it’s ok if a crash loses a small amount of data </a:t>
            </a:r>
          </a:p>
          <a:p>
            <a:pPr lvl="1"/>
            <a:r>
              <a:rPr lang="en-US" dirty="0" smtClean="0"/>
              <a:t>Slower to query things not in the key</a:t>
            </a:r>
          </a:p>
          <a:p>
            <a:pPr lvl="1"/>
            <a:r>
              <a:rPr lang="en-US" dirty="0" smtClean="0"/>
              <a:t>Scales to multiple machines</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
        <p:nvSpPr>
          <p:cNvPr id="7" name="Rectangle 6"/>
          <p:cNvSpPr/>
          <p:nvPr/>
        </p:nvSpPr>
        <p:spPr>
          <a:xfrm>
            <a:off x="1128942" y="5111270"/>
            <a:ext cx="6821339" cy="923330"/>
          </a:xfrm>
          <a:prstGeom prst="rect">
            <a:avLst/>
          </a:prstGeom>
        </p:spPr>
        <p:txBody>
          <a:bodyPr wrap="square">
            <a:spAutoFit/>
          </a:bodyPr>
          <a:lstStyle/>
          <a:p>
            <a:r>
              <a:rPr lang="en-US" dirty="0" smtClean="0"/>
              <a:t>“</a:t>
            </a:r>
            <a:r>
              <a:rPr lang="en-US" dirty="0" err="1" smtClean="0"/>
              <a:t>Redis</a:t>
            </a:r>
            <a:r>
              <a:rPr lang="en-US" dirty="0" smtClean="0"/>
              <a:t> </a:t>
            </a:r>
            <a:r>
              <a:rPr lang="en-US" dirty="0"/>
              <a:t>is an open source, BSD licensed, advanced key-value store. It is often referred to as a data structure server since keys can contain strings, hashes, lists, sets and sorted sets</a:t>
            </a:r>
            <a:r>
              <a:rPr lang="en-US" dirty="0" smtClean="0"/>
              <a:t>.”</a:t>
            </a:r>
            <a:endParaRPr lang="en-US" dirty="0"/>
          </a:p>
        </p:txBody>
      </p:sp>
    </p:spTree>
    <p:extLst>
      <p:ext uri="{BB962C8B-B14F-4D97-AF65-F5344CB8AC3E}">
        <p14:creationId xmlns:p14="http://schemas.microsoft.com/office/powerpoint/2010/main" val="42655759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work: </a:t>
            </a:r>
            <a:r>
              <a:rPr lang="en-US" dirty="0" smtClean="0"/>
              <a:t>Computing</a:t>
            </a:r>
            <a:endParaRPr lang="en-US" dirty="0"/>
          </a:p>
        </p:txBody>
      </p:sp>
      <p:sp>
        <p:nvSpPr>
          <p:cNvPr id="3" name="Content Placeholder 2"/>
          <p:cNvSpPr>
            <a:spLocks noGrp="1"/>
          </p:cNvSpPr>
          <p:nvPr>
            <p:ph idx="1"/>
          </p:nvPr>
        </p:nvSpPr>
        <p:spPr/>
        <p:txBody>
          <a:bodyPr/>
          <a:lstStyle/>
          <a:p>
            <a:pPr marL="0" indent="0">
              <a:buNone/>
            </a:pPr>
            <a:r>
              <a:rPr lang="en-US" dirty="0" smtClean="0"/>
              <a:t>Supporting access and transformation of large, unstructured data</a:t>
            </a:r>
          </a:p>
          <a:p>
            <a:r>
              <a:rPr lang="en-US" dirty="0" err="1" smtClean="0"/>
              <a:t>Hadoop’s</a:t>
            </a:r>
            <a:r>
              <a:rPr lang="en-US" dirty="0" smtClean="0"/>
              <a:t> </a:t>
            </a:r>
            <a:r>
              <a:rPr lang="en-US" dirty="0" err="1" smtClean="0"/>
              <a:t>MapReduce</a:t>
            </a:r>
            <a:r>
              <a:rPr lang="en-US" dirty="0" smtClean="0"/>
              <a:t> framework (a form of parallelism) </a:t>
            </a:r>
          </a:p>
          <a:p>
            <a:endParaRPr lang="en-US" dirty="0"/>
          </a:p>
          <a:p>
            <a:pPr marL="0" indent="0">
              <a:buNone/>
            </a:pPr>
            <a:r>
              <a:rPr lang="en-US" dirty="0" smtClean="0"/>
              <a:t>“a </a:t>
            </a:r>
            <a:r>
              <a:rPr lang="en-US" dirty="0"/>
              <a:t>framework that allows for the distributed processing of large data sets across clusters of computers using simple programming models</a:t>
            </a:r>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1349715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smtClean="0"/>
              <a:t>State of the class</a:t>
            </a:r>
            <a:endParaRPr lang="en-US" dirty="0"/>
          </a:p>
          <a:p>
            <a:pPr lvl="1"/>
            <a:r>
              <a:rPr lang="en-US" dirty="0" smtClean="0"/>
              <a:t>Anonymous poll: “What is one thing we could/should improve right now?”</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6516715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a:t>
            </a:r>
            <a:r>
              <a:rPr lang="en-US" dirty="0"/>
              <a:t>: MapReduce</a:t>
            </a:r>
            <a:endParaRPr lang="en-US" dirty="0"/>
          </a:p>
        </p:txBody>
      </p:sp>
      <p:pic>
        <p:nvPicPr>
          <p:cNvPr id="7" name="Content Placeholder 6"/>
          <p:cNvPicPr>
            <a:picLocks noGrp="1" noChangeAspect="1"/>
          </p:cNvPicPr>
          <p:nvPr>
            <p:ph idx="1"/>
          </p:nvPr>
        </p:nvPicPr>
        <p:blipFill>
          <a:blip r:embed="rId2"/>
          <a:stretch>
            <a:fillRect/>
          </a:stretch>
        </p:blipFill>
        <p:spPr>
          <a:xfrm>
            <a:off x="954132" y="1794407"/>
            <a:ext cx="7584249" cy="3147463"/>
          </a:xfrm>
          <a:prstGeom prst="rect">
            <a:avLst/>
          </a:prstGeom>
        </p:spPr>
      </p:pic>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4154483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read and write</a:t>
            </a:r>
            <a:endParaRPr lang="en-US" dirty="0"/>
          </a:p>
        </p:txBody>
      </p:sp>
      <p:sp>
        <p:nvSpPr>
          <p:cNvPr id="3" name="Content Placeholder 2"/>
          <p:cNvSpPr>
            <a:spLocks noGrp="1"/>
          </p:cNvSpPr>
          <p:nvPr>
            <p:ph idx="1"/>
          </p:nvPr>
        </p:nvSpPr>
        <p:spPr/>
        <p:txBody>
          <a:bodyPr/>
          <a:lstStyle/>
          <a:p>
            <a:pPr marL="0" indent="0">
              <a:buNone/>
            </a:pPr>
            <a:r>
              <a:rPr lang="en-US" dirty="0" smtClean="0"/>
              <a:t>Supporting access and transformation of large, unstructured data</a:t>
            </a:r>
          </a:p>
          <a:p>
            <a:r>
              <a:rPr lang="en-US" dirty="0" err="1" smtClean="0"/>
              <a:t>Hadoop’s</a:t>
            </a:r>
            <a:r>
              <a:rPr lang="en-US" dirty="0" smtClean="0"/>
              <a:t> </a:t>
            </a:r>
            <a:r>
              <a:rPr lang="en-US" dirty="0" err="1" smtClean="0"/>
              <a:t>MapReduce</a:t>
            </a:r>
            <a:r>
              <a:rPr lang="en-US" dirty="0" smtClean="0"/>
              <a:t> framework (a form of parallelism) </a:t>
            </a:r>
          </a:p>
          <a:p>
            <a:r>
              <a:rPr lang="en-US" dirty="0" smtClean="0"/>
              <a:t>Apache Hive: Interactive querying for </a:t>
            </a:r>
            <a:r>
              <a:rPr lang="en-US" dirty="0" err="1" smtClean="0"/>
              <a:t>Hadoop</a:t>
            </a:r>
            <a:endParaRPr lang="en-US" dirty="0" smtClean="0"/>
          </a:p>
          <a:p>
            <a:pPr marL="0" indent="0">
              <a:buNone/>
            </a:pPr>
            <a:r>
              <a:rPr lang="en-US" dirty="0" smtClean="0"/>
              <a:t>A way to manage distributed data (query, insert, </a:t>
            </a:r>
            <a:r>
              <a:rPr lang="en-US" i="1" dirty="0" smtClean="0"/>
              <a:t>etc</a:t>
            </a:r>
            <a:r>
              <a:rPr lang="en-US" i="1" dirty="0"/>
              <a:t>.)</a:t>
            </a:r>
            <a:r>
              <a:rPr lang="en-US" dirty="0"/>
              <a:t> </a:t>
            </a:r>
            <a:r>
              <a:rPr lang="en-US" dirty="0" smtClean="0"/>
              <a:t>“Hive </a:t>
            </a:r>
            <a:r>
              <a:rPr lang="en-US" dirty="0"/>
              <a:t>provides a mechanism to project structure onto </a:t>
            </a:r>
            <a:r>
              <a:rPr lang="en-US" dirty="0" smtClean="0"/>
              <a:t>... and </a:t>
            </a:r>
            <a:r>
              <a:rPr lang="en-US" dirty="0"/>
              <a:t>query the data using a SQL-like language called </a:t>
            </a:r>
            <a:r>
              <a:rPr lang="en-US" dirty="0" err="1"/>
              <a:t>HiveQL</a:t>
            </a:r>
            <a:r>
              <a:rPr lang="en-US"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176461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 of </a:t>
            </a:r>
            <a:r>
              <a:rPr lang="en-US" dirty="0" err="1" smtClean="0"/>
              <a:t>MapReduce</a:t>
            </a:r>
            <a:endParaRPr lang="en-US" dirty="0"/>
          </a:p>
        </p:txBody>
      </p:sp>
      <p:sp>
        <p:nvSpPr>
          <p:cNvPr id="3" name="Content Placeholder 2"/>
          <p:cNvSpPr>
            <a:spLocks noGrp="1"/>
          </p:cNvSpPr>
          <p:nvPr>
            <p:ph idx="1"/>
          </p:nvPr>
        </p:nvSpPr>
        <p:spPr/>
        <p:txBody>
          <a:bodyPr/>
          <a:lstStyle/>
          <a:p>
            <a:r>
              <a:rPr lang="en-US" dirty="0" smtClean="0"/>
              <a:t>Good </a:t>
            </a:r>
            <a:r>
              <a:rPr lang="en-US" dirty="0" smtClean="0"/>
              <a:t>for normalization or processing</a:t>
            </a:r>
          </a:p>
          <a:p>
            <a:r>
              <a:rPr lang="en-US" dirty="0" smtClean="0"/>
              <a:t>Good for batch work</a:t>
            </a:r>
          </a:p>
          <a:p>
            <a:r>
              <a:rPr lang="en-US" dirty="0" smtClean="0"/>
              <a:t>Does not require that data fit a </a:t>
            </a:r>
            <a:r>
              <a:rPr lang="en-US" dirty="0" smtClean="0"/>
              <a:t>schema</a:t>
            </a:r>
          </a:p>
          <a:p>
            <a:r>
              <a:rPr lang="en-US" dirty="0"/>
              <a:t>Not ideal for ad-hoc query tasks</a:t>
            </a:r>
          </a:p>
          <a:p>
            <a:r>
              <a:rPr lang="en-US" dirty="0"/>
              <a:t>Slow for iterative data analysis </a:t>
            </a: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416883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work: </a:t>
            </a:r>
            <a:r>
              <a:rPr lang="en-US" dirty="0" smtClean="0"/>
              <a:t>Reading</a:t>
            </a:r>
            <a:endParaRPr lang="en-US" dirty="0"/>
          </a:p>
        </p:txBody>
      </p:sp>
      <p:sp>
        <p:nvSpPr>
          <p:cNvPr id="3" name="Content Placeholder 2"/>
          <p:cNvSpPr>
            <a:spLocks noGrp="1"/>
          </p:cNvSpPr>
          <p:nvPr>
            <p:ph idx="1"/>
          </p:nvPr>
        </p:nvSpPr>
        <p:spPr>
          <a:xfrm>
            <a:off x="1128943" y="1611983"/>
            <a:ext cx="7048804" cy="4379976"/>
          </a:xfrm>
        </p:spPr>
        <p:txBody>
          <a:bodyPr/>
          <a:lstStyle/>
          <a:p>
            <a:pPr marL="0" indent="0">
              <a:buNone/>
            </a:pPr>
            <a:r>
              <a:rPr lang="en-US" dirty="0" smtClean="0"/>
              <a:t>Google’s Big Query </a:t>
            </a:r>
          </a:p>
          <a:p>
            <a:pPr marL="0" indent="0">
              <a:buNone/>
            </a:pPr>
            <a:r>
              <a:rPr lang="en-US" dirty="0"/>
              <a:t>“Analyze terabytes of data in </a:t>
            </a:r>
            <a:r>
              <a:rPr lang="en-US" dirty="0" smtClean="0"/>
              <a:t>seconds… bulk load your data … REST access”</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Tree>
    <p:extLst>
      <p:ext uri="{BB962C8B-B14F-4D97-AF65-F5344CB8AC3E}">
        <p14:creationId xmlns:p14="http://schemas.microsoft.com/office/powerpoint/2010/main" val="28712261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solution focused on Analytics</a:t>
            </a:r>
            <a:endParaRPr lang="en-US" dirty="0"/>
          </a:p>
        </p:txBody>
      </p:sp>
      <p:sp>
        <p:nvSpPr>
          <p:cNvPr id="3" name="Content Placeholder 2"/>
          <p:cNvSpPr>
            <a:spLocks noGrp="1"/>
          </p:cNvSpPr>
          <p:nvPr>
            <p:ph idx="1"/>
          </p:nvPr>
        </p:nvSpPr>
        <p:spPr>
          <a:xfrm>
            <a:off x="1128943" y="1611983"/>
            <a:ext cx="7048804" cy="4379976"/>
          </a:xfrm>
        </p:spPr>
        <p:txBody>
          <a:bodyPr/>
          <a:lstStyle/>
          <a:p>
            <a:pPr marL="0" indent="0">
              <a:buNone/>
            </a:pPr>
            <a:r>
              <a:rPr lang="en-US" dirty="0" smtClean="0"/>
              <a:t>Google’s Big Query </a:t>
            </a:r>
          </a:p>
          <a:p>
            <a:r>
              <a:rPr lang="en-US" dirty="0" smtClean="0"/>
              <a:t>Based on </a:t>
            </a:r>
            <a:r>
              <a:rPr lang="en-US" dirty="0" err="1" smtClean="0"/>
              <a:t>Dremel</a:t>
            </a:r>
            <a:r>
              <a:rPr lang="en-US" dirty="0" smtClean="0"/>
              <a:t> (a schema-based SQL-like system that </a:t>
            </a:r>
            <a:r>
              <a:rPr lang="en-US" dirty="0" smtClean="0"/>
              <a:t>handles </a:t>
            </a:r>
            <a:r>
              <a:rPr lang="en-US" dirty="0" smtClean="0"/>
              <a:t>very large data sets very quickly). </a:t>
            </a:r>
          </a:p>
          <a:p>
            <a:r>
              <a:rPr lang="en-US" dirty="0" smtClean="0"/>
              <a:t>Append-only </a:t>
            </a:r>
            <a:r>
              <a:rPr lang="en-US" dirty="0" smtClean="0"/>
              <a:t>system (no updates)</a:t>
            </a:r>
            <a:endParaRPr lang="en-US" dirty="0" smtClean="0"/>
          </a:p>
          <a:p>
            <a:r>
              <a:rPr lang="en-US" dirty="0" smtClean="0"/>
              <a:t>Good </a:t>
            </a:r>
            <a:r>
              <a:rPr lang="en-US" dirty="0" smtClean="0"/>
              <a:t>if you don’t have an existing distributed infrastructure</a:t>
            </a:r>
          </a:p>
          <a:p>
            <a:r>
              <a:rPr lang="en-US" dirty="0"/>
              <a:t>Good for supporting visualizations and dashboards</a:t>
            </a: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278995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Big Query so fast?</a:t>
            </a:r>
            <a:endParaRPr lang="en-US" dirty="0"/>
          </a:p>
        </p:txBody>
      </p:sp>
      <p:pic>
        <p:nvPicPr>
          <p:cNvPr id="7" name="Content Placeholder 6"/>
          <p:cNvPicPr>
            <a:picLocks noGrp="1" noChangeAspect="1"/>
          </p:cNvPicPr>
          <p:nvPr>
            <p:ph idx="1"/>
          </p:nvPr>
        </p:nvPicPr>
        <p:blipFill>
          <a:blip r:embed="rId3"/>
          <a:srcRect l="7826" r="7826"/>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
        <p:nvSpPr>
          <p:cNvPr id="8" name="Rectangle 7"/>
          <p:cNvSpPr/>
          <p:nvPr/>
        </p:nvSpPr>
        <p:spPr>
          <a:xfrm>
            <a:off x="954131" y="1523987"/>
            <a:ext cx="7223615" cy="369332"/>
          </a:xfrm>
          <a:prstGeom prst="rect">
            <a:avLst/>
          </a:prstGeom>
        </p:spPr>
        <p:txBody>
          <a:bodyPr wrap="square">
            <a:spAutoFit/>
          </a:bodyPr>
          <a:lstStyle/>
          <a:p>
            <a:r>
              <a:rPr lang="en-US" dirty="0"/>
              <a:t>https://</a:t>
            </a:r>
            <a:r>
              <a:rPr lang="en-US" dirty="0" err="1"/>
              <a:t>cloud.google.com</a:t>
            </a:r>
            <a:r>
              <a:rPr lang="en-US" dirty="0"/>
              <a:t>/files/</a:t>
            </a:r>
            <a:r>
              <a:rPr lang="en-US" dirty="0" err="1"/>
              <a:t>BigQueryTechnicalWP.pdf</a:t>
            </a:r>
            <a:endParaRPr lang="en-US" dirty="0"/>
          </a:p>
        </p:txBody>
      </p:sp>
    </p:spTree>
    <p:extLst>
      <p:ext uri="{BB962C8B-B14F-4D97-AF65-F5344CB8AC3E}">
        <p14:creationId xmlns:p14="http://schemas.microsoft.com/office/powerpoint/2010/main" val="2294541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Big Query so fast?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8" name="Rectangle 7"/>
          <p:cNvSpPr/>
          <p:nvPr/>
        </p:nvSpPr>
        <p:spPr>
          <a:xfrm>
            <a:off x="954131" y="1523987"/>
            <a:ext cx="7223615" cy="369332"/>
          </a:xfrm>
          <a:prstGeom prst="rect">
            <a:avLst/>
          </a:prstGeom>
        </p:spPr>
        <p:txBody>
          <a:bodyPr wrap="square">
            <a:spAutoFit/>
          </a:bodyPr>
          <a:lstStyle/>
          <a:p>
            <a:r>
              <a:rPr lang="en-US" dirty="0"/>
              <a:t>https://</a:t>
            </a:r>
            <a:r>
              <a:rPr lang="en-US" dirty="0" err="1"/>
              <a:t>cloud.google.com</a:t>
            </a:r>
            <a:r>
              <a:rPr lang="en-US" dirty="0"/>
              <a:t>/files/</a:t>
            </a:r>
            <a:r>
              <a:rPr lang="en-US" dirty="0" err="1"/>
              <a:t>BigQueryTechnicalWP.pdf</a:t>
            </a:r>
            <a:endParaRPr lang="en-US" dirty="0"/>
          </a:p>
        </p:txBody>
      </p:sp>
      <p:pic>
        <p:nvPicPr>
          <p:cNvPr id="9" name="Content Placeholder 8" descr="Screen Shot 2015-03-23 at 8.16.43 PM.png"/>
          <p:cNvPicPr>
            <a:picLocks noGrp="1" noChangeAspect="1"/>
          </p:cNvPicPr>
          <p:nvPr>
            <p:ph idx="1"/>
          </p:nvPr>
        </p:nvPicPr>
        <p:blipFill>
          <a:blip r:embed="rId3">
            <a:extLst>
              <a:ext uri="{28A0092B-C50C-407E-A947-70E740481C1C}">
                <a14:useLocalDpi xmlns:a14="http://schemas.microsoft.com/office/drawing/2010/main" val="0"/>
              </a:ext>
            </a:extLst>
          </a:blip>
          <a:srcRect t="-6249" b="-6249"/>
          <a:stretch>
            <a:fillRect/>
          </a:stretch>
        </p:blipFill>
        <p:spPr/>
      </p:pic>
    </p:spTree>
    <p:extLst>
      <p:ext uri="{BB962C8B-B14F-4D97-AF65-F5344CB8AC3E}">
        <p14:creationId xmlns:p14="http://schemas.microsoft.com/office/powerpoint/2010/main" val="2159025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it so fast?</a:t>
            </a:r>
            <a:endParaRPr lang="en-US" dirty="0"/>
          </a:p>
        </p:txBody>
      </p:sp>
      <p:sp>
        <p:nvSpPr>
          <p:cNvPr id="3" name="Content Placeholder 2"/>
          <p:cNvSpPr>
            <a:spLocks noGrp="1"/>
          </p:cNvSpPr>
          <p:nvPr>
            <p:ph idx="1"/>
          </p:nvPr>
        </p:nvSpPr>
        <p:spPr/>
        <p:txBody>
          <a:bodyPr/>
          <a:lstStyle/>
          <a:p>
            <a:r>
              <a:rPr lang="en-US" dirty="0" smtClean="0"/>
              <a:t>Data stored in tables, but organized in columns rather than rows</a:t>
            </a:r>
          </a:p>
          <a:p>
            <a:r>
              <a:rPr lang="en-US" dirty="0" smtClean="0"/>
              <a:t>Reduces the amount of data necessary to load into memory</a:t>
            </a:r>
          </a:p>
          <a:p>
            <a:r>
              <a:rPr lang="en-US" dirty="0" smtClean="0"/>
              <a:t>Query results returned as JSON objects &amp; can create new tables when very large</a:t>
            </a:r>
          </a:p>
          <a:p>
            <a:r>
              <a:rPr lang="en-US" dirty="0" smtClean="0"/>
              <a:t>Limited by Google’s servers’ available memory</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1339765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1552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solidFill>
                  <a:schemeClr val="accent4"/>
                </a:solidFill>
              </a:rPr>
              <a:t>Acquiring data</a:t>
            </a:r>
          </a:p>
          <a:p>
            <a:r>
              <a:rPr lang="en-US" dirty="0" smtClean="0">
                <a:solidFill>
                  <a:schemeClr val="accent4"/>
                </a:solidFill>
              </a:rPr>
              <a:t>Choosing an architecture: How to store it</a:t>
            </a:r>
          </a:p>
          <a:p>
            <a:r>
              <a:rPr lang="en-US" dirty="0" smtClean="0"/>
              <a:t>Case Study</a:t>
            </a:r>
          </a:p>
          <a:p>
            <a:r>
              <a:rPr lang="en-US" dirty="0" smtClean="0">
                <a:solidFill>
                  <a:schemeClr val="accent4"/>
                </a:solidFill>
              </a:rPr>
              <a:t>Algorithmic Insights</a:t>
            </a:r>
            <a:endParaRPr lang="en-US" dirty="0">
              <a:solidFill>
                <a:schemeClr val="accent4"/>
              </a:solidFill>
            </a:endParaRP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1202233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7631231" cy="990107"/>
          </a:xfrm>
        </p:spPr>
        <p:txBody>
          <a:bodyPr/>
          <a:lstStyle/>
          <a:p>
            <a:r>
              <a:rPr lang="en-US" dirty="0" smtClean="0"/>
              <a:t>Case Study [Bad Data Handbook </a:t>
            </a:r>
            <a:r>
              <a:rPr lang="en-US" dirty="0" err="1" smtClean="0"/>
              <a:t>Ch</a:t>
            </a:r>
            <a:r>
              <a:rPr lang="en-US" dirty="0" smtClean="0"/>
              <a:t> 12]</a:t>
            </a:r>
            <a:endParaRPr lang="en-US" dirty="0"/>
          </a:p>
        </p:txBody>
      </p:sp>
      <p:sp>
        <p:nvSpPr>
          <p:cNvPr id="3" name="Content Placeholder 2"/>
          <p:cNvSpPr>
            <a:spLocks noGrp="1"/>
          </p:cNvSpPr>
          <p:nvPr>
            <p:ph idx="1"/>
          </p:nvPr>
        </p:nvSpPr>
        <p:spPr/>
        <p:txBody>
          <a:bodyPr/>
          <a:lstStyle/>
          <a:p>
            <a:pPr marL="0" indent="0">
              <a:buNone/>
            </a:pPr>
            <a:r>
              <a:rPr lang="en-US" dirty="0" smtClean="0"/>
              <a:t>Studying online text data (NLP)</a:t>
            </a:r>
          </a:p>
          <a:p>
            <a:pPr marL="0" indent="0">
              <a:buNone/>
            </a:pPr>
            <a:r>
              <a:rPr lang="en-US" dirty="0" smtClean="0"/>
              <a:t>Scraped data into </a:t>
            </a:r>
            <a:r>
              <a:rPr lang="en-US" i="1" dirty="0" smtClean="0"/>
              <a:t>Apache</a:t>
            </a:r>
            <a:r>
              <a:rPr lang="en-US" dirty="0" smtClean="0"/>
              <a:t> </a:t>
            </a:r>
            <a:r>
              <a:rPr lang="en-US" dirty="0" err="1" smtClean="0"/>
              <a:t>CouchDB</a:t>
            </a:r>
            <a:endParaRPr lang="en-US" dirty="0" smtClean="0"/>
          </a:p>
          <a:p>
            <a:r>
              <a:rPr lang="en-US" dirty="0" smtClean="0"/>
              <a:t>JSON based</a:t>
            </a:r>
          </a:p>
          <a:p>
            <a:r>
              <a:rPr lang="en-US" dirty="0" smtClean="0"/>
              <a:t>Schema-less / Document oriented</a:t>
            </a:r>
          </a:p>
          <a:p>
            <a:r>
              <a:rPr lang="en-US" dirty="0" smtClean="0"/>
              <a:t>HTTP support</a:t>
            </a:r>
          </a:p>
          <a:p>
            <a:r>
              <a:rPr lang="en-US" dirty="0" smtClean="0"/>
              <a:t>Supports </a:t>
            </a:r>
            <a:r>
              <a:rPr lang="en-US" dirty="0" err="1" smtClean="0"/>
              <a:t>MapReduce</a:t>
            </a:r>
            <a:endParaRPr lang="en-US" dirty="0" smtClean="0"/>
          </a:p>
          <a:p>
            <a:pPr marL="0" indent="0">
              <a:buNone/>
            </a:pPr>
            <a:r>
              <a:rPr lang="en-US" dirty="0" smtClean="0"/>
              <a:t>Collected 70GB of blog posts </a:t>
            </a:r>
          </a:p>
          <a:p>
            <a:pPr marL="0" indent="0">
              <a:buNone/>
            </a:pPr>
            <a:r>
              <a:rPr lang="en-US" dirty="0" smtClean="0"/>
              <a:t>[McNamara]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1738120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r>
              <a:rPr lang="en-US" dirty="0" smtClean="0"/>
              <a:t>State of the class</a:t>
            </a:r>
          </a:p>
          <a:p>
            <a:r>
              <a:rPr lang="en-US" b="1" dirty="0" smtClean="0"/>
              <a:t>Discuss </a:t>
            </a:r>
            <a:r>
              <a:rPr lang="en-US" b="1" dirty="0" smtClean="0"/>
              <a:t>human issues in Big Data</a:t>
            </a:r>
          </a:p>
          <a:p>
            <a:r>
              <a:rPr lang="en-US" dirty="0"/>
              <a:t>Talk about Byte 3</a:t>
            </a:r>
          </a:p>
          <a:p>
            <a:r>
              <a:rPr lang="en-US" dirty="0" smtClean="0"/>
              <a:t>Discuss </a:t>
            </a:r>
            <a:r>
              <a:rPr lang="en-US" dirty="0" smtClean="0"/>
              <a:t>infrastructure issues for Big Data</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14678427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7631231" cy="990107"/>
          </a:xfrm>
        </p:spPr>
        <p:txBody>
          <a:bodyPr/>
          <a:lstStyle/>
          <a:p>
            <a:r>
              <a:rPr lang="en-US" dirty="0" smtClean="0"/>
              <a:t>Case Study [Bad Data Handbook </a:t>
            </a:r>
            <a:r>
              <a:rPr lang="en-US" dirty="0" err="1" smtClean="0"/>
              <a:t>Ch</a:t>
            </a:r>
            <a:r>
              <a:rPr lang="en-US" dirty="0" smtClean="0"/>
              <a:t> 12]</a:t>
            </a:r>
            <a:endParaRPr lang="en-US" dirty="0"/>
          </a:p>
        </p:txBody>
      </p:sp>
      <p:sp>
        <p:nvSpPr>
          <p:cNvPr id="3" name="Content Placeholder 2"/>
          <p:cNvSpPr>
            <a:spLocks noGrp="1"/>
          </p:cNvSpPr>
          <p:nvPr>
            <p:ph idx="1"/>
          </p:nvPr>
        </p:nvSpPr>
        <p:spPr/>
        <p:txBody>
          <a:bodyPr/>
          <a:lstStyle/>
          <a:p>
            <a:pPr marL="0" indent="0">
              <a:buNone/>
            </a:pPr>
            <a:r>
              <a:rPr lang="en-US" dirty="0" smtClean="0"/>
              <a:t>Poor debugging experience</a:t>
            </a:r>
          </a:p>
          <a:p>
            <a:r>
              <a:rPr lang="en-US" dirty="0" smtClean="0"/>
              <a:t>Error output poor</a:t>
            </a:r>
          </a:p>
          <a:p>
            <a:r>
              <a:rPr lang="en-US" dirty="0" err="1" smtClean="0"/>
              <a:t>MapReduce</a:t>
            </a:r>
            <a:r>
              <a:rPr lang="en-US" dirty="0" smtClean="0"/>
              <a:t> errors occurred only at </a:t>
            </a:r>
            <a:r>
              <a:rPr lang="en-US" i="1" dirty="0" smtClean="0"/>
              <a:t>reduce </a:t>
            </a:r>
            <a:r>
              <a:rPr lang="en-US" dirty="0" smtClean="0"/>
              <a:t>stage (slow debug cycle)</a:t>
            </a:r>
          </a:p>
          <a:p>
            <a:r>
              <a:rPr lang="en-US" dirty="0" smtClean="0"/>
              <a:t>Indexing data took days; failures could occur at any point</a:t>
            </a:r>
          </a:p>
          <a:p>
            <a:pPr marL="0" indent="0">
              <a:buNone/>
            </a:pPr>
            <a:r>
              <a:rPr lang="en-US" dirty="0" smtClean="0"/>
              <a:t>-&gt; Fast write, slow &amp; difficult querying</a:t>
            </a:r>
          </a:p>
          <a:p>
            <a:pPr marL="0" indent="0">
              <a:buNone/>
            </a:pPr>
            <a:r>
              <a:rPr lang="en-US" dirty="0" smtClean="0"/>
              <a:t>OPPOSITE of what he needed… File System might have been better, or REDIS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941621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p:txBody>
          <a:bodyPr/>
          <a:lstStyle/>
          <a:p>
            <a:r>
              <a:rPr lang="en-US" dirty="0" smtClean="0"/>
              <a:t>Understand your data problem </a:t>
            </a:r>
            <a:r>
              <a:rPr lang="en-US" i="1" dirty="0" smtClean="0"/>
              <a:t>first </a:t>
            </a:r>
          </a:p>
          <a:p>
            <a:r>
              <a:rPr lang="en-US" dirty="0" smtClean="0"/>
              <a:t>Start </a:t>
            </a:r>
            <a:r>
              <a:rPr lang="en-US" dirty="0" smtClean="0"/>
              <a:t>small  -- test on a subset of data to find basic problems first</a:t>
            </a:r>
          </a:p>
          <a:p>
            <a:r>
              <a:rPr lang="en-US" dirty="0" smtClean="0"/>
              <a:t>Plan to scale up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42520090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p:txBody>
          <a:bodyPr/>
          <a:lstStyle/>
          <a:p>
            <a:pPr marL="0" indent="0">
              <a:buNone/>
            </a:pPr>
            <a:r>
              <a:rPr lang="en-US" b="1" dirty="0" smtClean="0"/>
              <a:t>Collecting Data:</a:t>
            </a:r>
            <a:r>
              <a:rPr lang="en-US" dirty="0" smtClean="0"/>
              <a:t> </a:t>
            </a:r>
            <a:r>
              <a:rPr lang="en-US" dirty="0" smtClean="0"/>
              <a:t>Fast writes/Fast reads/</a:t>
            </a:r>
            <a:r>
              <a:rPr lang="en-US" dirty="0" smtClean="0"/>
              <a:t>The ability to </a:t>
            </a:r>
            <a:r>
              <a:rPr lang="en-US" dirty="0" smtClean="0"/>
              <a:t>modify data?</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8478954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a:xfrm>
            <a:off x="1128943" y="1847153"/>
            <a:ext cx="7597550" cy="4379976"/>
          </a:xfrm>
        </p:spPr>
        <p:txBody>
          <a:bodyPr/>
          <a:lstStyle/>
          <a:p>
            <a:pPr marL="0" indent="0">
              <a:buNone/>
            </a:pPr>
            <a:r>
              <a:rPr lang="en-US" b="1" dirty="0" smtClean="0"/>
              <a:t>Collecting Data: </a:t>
            </a:r>
            <a:r>
              <a:rPr lang="en-US" dirty="0" smtClean="0"/>
              <a:t>Read/Write/Modify Heavy?</a:t>
            </a:r>
            <a:endParaRPr lang="en-US" dirty="0" smtClean="0"/>
          </a:p>
          <a:p>
            <a:pPr marL="0" indent="0">
              <a:buNone/>
            </a:pPr>
            <a:r>
              <a:rPr lang="en-US" b="1" dirty="0" smtClean="0"/>
              <a:t>Organizing and Processing for future needs: </a:t>
            </a:r>
            <a:r>
              <a:rPr lang="en-US" dirty="0" err="1" smtClean="0"/>
              <a:t>Hadoop</a:t>
            </a:r>
            <a:r>
              <a:rPr lang="en-US" dirty="0" smtClean="0"/>
              <a:t>/Map Reduce related tools [flexible, not always efficient, not enterprise-ready]</a:t>
            </a:r>
          </a:p>
          <a:p>
            <a:pPr>
              <a:buFontTx/>
              <a:buChar char="-"/>
            </a:pPr>
            <a:r>
              <a:rPr lang="en-US" dirty="0" smtClean="0"/>
              <a:t>Lacks automated backups</a:t>
            </a:r>
          </a:p>
          <a:p>
            <a:pPr>
              <a:buFontTx/>
              <a:buChar char="-"/>
            </a:pPr>
            <a:r>
              <a:rPr lang="en-US" dirty="0" smtClean="0"/>
              <a:t>Lacks interoperability with existing </a:t>
            </a:r>
            <a:r>
              <a:rPr lang="en-US" dirty="0" err="1" smtClean="0"/>
              <a:t>filesystems</a:t>
            </a:r>
            <a:endParaRPr lang="en-US" dirty="0"/>
          </a:p>
          <a:p>
            <a:pPr>
              <a:buFontTx/>
              <a:buChar char="-"/>
            </a:pPr>
            <a:r>
              <a:rPr lang="en-US" dirty="0" smtClean="0"/>
              <a:t>Better for batch than interactive tasks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
        <p:nvSpPr>
          <p:cNvPr id="7" name="Rectangle 6"/>
          <p:cNvSpPr/>
          <p:nvPr/>
        </p:nvSpPr>
        <p:spPr>
          <a:xfrm>
            <a:off x="1128942" y="5396742"/>
            <a:ext cx="6597625" cy="861774"/>
          </a:xfrm>
          <a:prstGeom prst="rect">
            <a:avLst/>
          </a:prstGeom>
        </p:spPr>
        <p:txBody>
          <a:bodyPr wrap="square">
            <a:spAutoFit/>
          </a:bodyPr>
          <a:lstStyle/>
          <a:p>
            <a:r>
              <a:rPr lang="en-US" sz="3200" dirty="0" smtClean="0">
                <a:solidFill>
                  <a:schemeClr val="accent3"/>
                </a:solidFill>
              </a:rPr>
              <a:t>Other options to compare: </a:t>
            </a:r>
            <a:br>
              <a:rPr lang="en-US" sz="3200" dirty="0" smtClean="0">
                <a:solidFill>
                  <a:schemeClr val="accent3"/>
                </a:solidFill>
              </a:rPr>
            </a:br>
            <a:r>
              <a:rPr lang="en-US" dirty="0" smtClean="0">
                <a:solidFill>
                  <a:schemeClr val="accent3"/>
                </a:solidFill>
              </a:rPr>
              <a:t>http</a:t>
            </a:r>
            <a:r>
              <a:rPr lang="en-US" dirty="0">
                <a:solidFill>
                  <a:schemeClr val="accent3"/>
                </a:solidFill>
              </a:rPr>
              <a:t>://</a:t>
            </a:r>
            <a:r>
              <a:rPr lang="en-US" dirty="0" err="1">
                <a:solidFill>
                  <a:schemeClr val="accent3"/>
                </a:solidFill>
              </a:rPr>
              <a:t>kkovacs.eu</a:t>
            </a:r>
            <a:r>
              <a:rPr lang="en-US" dirty="0">
                <a:solidFill>
                  <a:schemeClr val="accent3"/>
                </a:solidFill>
              </a:rPr>
              <a:t>/</a:t>
            </a:r>
            <a:r>
              <a:rPr lang="en-US" dirty="0" err="1">
                <a:solidFill>
                  <a:schemeClr val="accent3"/>
                </a:solidFill>
              </a:rPr>
              <a:t>cassandra-vs-mongodb-vs-couchdb-vs-redis</a:t>
            </a:r>
            <a:endParaRPr lang="en-US" dirty="0">
              <a:solidFill>
                <a:schemeClr val="accent3"/>
              </a:solidFill>
            </a:endParaRPr>
          </a:p>
        </p:txBody>
      </p:sp>
    </p:spTree>
    <p:extLst>
      <p:ext uri="{BB962C8B-B14F-4D97-AF65-F5344CB8AC3E}">
        <p14:creationId xmlns:p14="http://schemas.microsoft.com/office/powerpoint/2010/main" val="8502456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a:xfrm>
            <a:off x="1128943" y="1847153"/>
            <a:ext cx="7887140" cy="4379976"/>
          </a:xfrm>
        </p:spPr>
        <p:txBody>
          <a:bodyPr/>
          <a:lstStyle/>
          <a:p>
            <a:pPr marL="0" indent="0">
              <a:buNone/>
            </a:pPr>
            <a:r>
              <a:rPr lang="en-US" b="1" dirty="0" smtClean="0"/>
              <a:t>Collecting Data:</a:t>
            </a:r>
            <a:r>
              <a:rPr lang="en-US" dirty="0" smtClean="0"/>
              <a:t> </a:t>
            </a:r>
            <a:r>
              <a:rPr lang="en-US" dirty="0"/>
              <a:t>Read/Write/Modify Heavy?</a:t>
            </a:r>
          </a:p>
          <a:p>
            <a:pPr marL="0" indent="0">
              <a:buNone/>
            </a:pPr>
            <a:r>
              <a:rPr lang="en-US" b="1" dirty="0" smtClean="0"/>
              <a:t>Organizing </a:t>
            </a:r>
            <a:r>
              <a:rPr lang="en-US" b="1" dirty="0" smtClean="0"/>
              <a:t>and Processing for future needs: </a:t>
            </a:r>
            <a:r>
              <a:rPr lang="en-US" dirty="0" smtClean="0"/>
              <a:t>Hadoop/Map Reduce related tools [flexible, not always efficient, not enterprise-ready]</a:t>
            </a:r>
          </a:p>
          <a:p>
            <a:pPr marL="0" indent="0">
              <a:buNone/>
            </a:pPr>
            <a:r>
              <a:rPr lang="en-US" b="1" dirty="0" smtClean="0"/>
              <a:t>Visualization:</a:t>
            </a:r>
            <a:r>
              <a:rPr lang="en-US" dirty="0" smtClean="0"/>
              <a:t> Google Big Query + D3 </a:t>
            </a:r>
          </a:p>
          <a:p>
            <a:pPr marL="0" indent="0">
              <a:buNone/>
            </a:pPr>
            <a:r>
              <a:rPr lang="en-US" b="1" dirty="0"/>
              <a:t>Summarization: </a:t>
            </a:r>
            <a:r>
              <a:rPr lang="en-US" dirty="0"/>
              <a:t>Google Big Query </a:t>
            </a:r>
            <a:endParaRPr lang="en-US" dirty="0" smtClean="0"/>
          </a:p>
          <a:p>
            <a:pPr>
              <a:buFontTx/>
              <a:buChar char="-"/>
            </a:pPr>
            <a:r>
              <a:rPr lang="en-US" dirty="0" smtClean="0"/>
              <a:t>In the cloud </a:t>
            </a:r>
          </a:p>
          <a:p>
            <a:pPr>
              <a:buFontTx/>
              <a:buChar char="-"/>
            </a:pPr>
            <a:r>
              <a:rPr lang="en-US" dirty="0" smtClean="0"/>
              <a:t>Network speed a limiting factor</a:t>
            </a:r>
          </a:p>
          <a:p>
            <a:pPr>
              <a:buFontTx/>
              <a:buChar cha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32155316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5940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a:solidFill>
                  <a:srgbClr val="B5B5B5"/>
                </a:solidFill>
              </a:rPr>
              <a:t>Acquiring Data</a:t>
            </a:r>
          </a:p>
          <a:p>
            <a:r>
              <a:rPr lang="en-US" dirty="0" smtClean="0">
                <a:solidFill>
                  <a:srgbClr val="B5B5B5"/>
                </a:solidFill>
              </a:rPr>
              <a:t>Choosing an Architecture</a:t>
            </a:r>
          </a:p>
          <a:p>
            <a:r>
              <a:rPr lang="en-US" dirty="0" smtClean="0">
                <a:solidFill>
                  <a:srgbClr val="B5B5B5"/>
                </a:solidFill>
              </a:rPr>
              <a:t>Handling ongoing growth </a:t>
            </a:r>
          </a:p>
          <a:p>
            <a:r>
              <a:rPr lang="en-US" b="1" dirty="0" smtClean="0"/>
              <a:t>Designing algorithms that can operate effectively on Big Data</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Tree>
    <p:extLst>
      <p:ext uri="{BB962C8B-B14F-4D97-AF65-F5344CB8AC3E}">
        <p14:creationId xmlns:p14="http://schemas.microsoft.com/office/powerpoint/2010/main" val="26624749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Don’t be overly simplistic</a:t>
            </a:r>
            <a:endParaRPr lang="en-US" sz="1400" dirty="0"/>
          </a:p>
          <a:p>
            <a:r>
              <a:rPr lang="en-US" sz="2400" dirty="0" smtClean="0"/>
              <a:t>CAP are continuous, not binary</a:t>
            </a:r>
          </a:p>
          <a:p>
            <a:r>
              <a:rPr lang="en-US" sz="2400" dirty="0" smtClean="0"/>
              <a:t>CAP can be re balanced at each decision</a:t>
            </a:r>
          </a:p>
          <a:p>
            <a:r>
              <a:rPr lang="en-US" sz="2400" dirty="0" smtClean="0"/>
              <a:t>Partitions are rare -&gt; mostly CA are both ok</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pic>
        <p:nvPicPr>
          <p:cNvPr id="8" name="Picture 7"/>
          <p:cNvPicPr>
            <a:picLocks noChangeAspect="1"/>
          </p:cNvPicPr>
          <p:nvPr/>
        </p:nvPicPr>
        <p:blipFill>
          <a:blip r:embed="rId3"/>
          <a:stretch>
            <a:fillRect/>
          </a:stretch>
        </p:blipFill>
        <p:spPr>
          <a:xfrm>
            <a:off x="0" y="125221"/>
            <a:ext cx="9144490" cy="4901446"/>
          </a:xfrm>
          <a:prstGeom prst="rect">
            <a:avLst/>
          </a:prstGeom>
        </p:spPr>
      </p:pic>
      <p:sp>
        <p:nvSpPr>
          <p:cNvPr id="7" name="Rectangle 6"/>
          <p:cNvSpPr/>
          <p:nvPr/>
        </p:nvSpPr>
        <p:spPr>
          <a:xfrm>
            <a:off x="1397000" y="5155973"/>
            <a:ext cx="6350000" cy="646331"/>
          </a:xfrm>
          <a:prstGeom prst="rect">
            <a:avLst/>
          </a:prstGeom>
        </p:spPr>
        <p:txBody>
          <a:bodyPr wrap="square">
            <a:spAutoFit/>
          </a:bodyPr>
          <a:lstStyle/>
          <a:p>
            <a:r>
              <a:rPr lang="en-US" dirty="0" smtClean="0"/>
              <a:t>Figure from: http</a:t>
            </a:r>
            <a:r>
              <a:rPr lang="en-US" dirty="0"/>
              <a:t>://</a:t>
            </a:r>
            <a:r>
              <a:rPr lang="en-US" dirty="0" err="1"/>
              <a:t>www.infoq.com</a:t>
            </a:r>
            <a:r>
              <a:rPr lang="en-US" dirty="0"/>
              <a:t>/articles/cap-twelve-years-later-how-the-rules-have-changed</a:t>
            </a:r>
          </a:p>
        </p:txBody>
      </p:sp>
    </p:spTree>
    <p:extLst>
      <p:ext uri="{BB962C8B-B14F-4D97-AF65-F5344CB8AC3E}">
        <p14:creationId xmlns:p14="http://schemas.microsoft.com/office/powerpoint/2010/main" val="3871546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Relational Databases</a:t>
            </a:r>
            <a:endParaRPr lang="en-US" dirty="0"/>
          </a:p>
        </p:txBody>
      </p:sp>
      <p:sp>
        <p:nvSpPr>
          <p:cNvPr id="3" name="Content Placeholder 2"/>
          <p:cNvSpPr>
            <a:spLocks noGrp="1"/>
          </p:cNvSpPr>
          <p:nvPr>
            <p:ph idx="1"/>
          </p:nvPr>
        </p:nvSpPr>
        <p:spPr/>
        <p:txBody>
          <a:bodyPr/>
          <a:lstStyle/>
          <a:p>
            <a:pPr marL="0" indent="0">
              <a:buNone/>
            </a:pPr>
            <a:r>
              <a:rPr lang="en-US" dirty="0" smtClean="0"/>
              <a:t>Maximize Consistency</a:t>
            </a:r>
          </a:p>
          <a:p>
            <a:pPr marL="0" indent="0">
              <a:buNone/>
            </a:pPr>
            <a:r>
              <a:rPr lang="en-US" dirty="0" smtClean="0"/>
              <a:t>Consider financial data</a:t>
            </a:r>
          </a:p>
          <a:p>
            <a:pPr lvl="1"/>
            <a:r>
              <a:rPr lang="en-US" dirty="0" smtClean="0"/>
              <a:t>Error or inconsistency is not allowed</a:t>
            </a:r>
          </a:p>
          <a:p>
            <a:pPr lvl="1"/>
            <a:r>
              <a:rPr lang="en-US" dirty="0" smtClean="0"/>
              <a:t>Delays are minimized</a:t>
            </a:r>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1141749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 Typical (ACID)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lvl="1"/>
            <a:r>
              <a:rPr lang="en-US" dirty="0" smtClean="0"/>
              <a:t>When </a:t>
            </a:r>
            <a:r>
              <a:rPr lang="en-US" dirty="0"/>
              <a:t>the focus is availability, both sides of a partition should still use atomic operations. </a:t>
            </a:r>
            <a:endParaRPr lang="en-US" dirty="0" smtClean="0"/>
          </a:p>
          <a:p>
            <a:pPr lvl="1"/>
            <a:r>
              <a:rPr lang="en-US" dirty="0" smtClean="0"/>
              <a:t>Also simplify </a:t>
            </a:r>
            <a:r>
              <a:rPr lang="en-US" dirty="0"/>
              <a:t>recovery.</a:t>
            </a:r>
          </a:p>
          <a:p>
            <a:pPr marL="0" indent="0">
              <a:buNone/>
            </a:pPr>
            <a:r>
              <a:rPr lang="en-US" dirty="0" smtClean="0"/>
              <a:t> </a:t>
            </a:r>
            <a:endParaRPr lang="en-US" b="1"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462214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022834"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lvl="1"/>
            <a:r>
              <a:rPr lang="en-US" dirty="0" smtClean="0"/>
              <a:t>Relational:  </a:t>
            </a:r>
            <a:r>
              <a:rPr lang="en-US" dirty="0"/>
              <a:t>a transaction </a:t>
            </a:r>
            <a:r>
              <a:rPr lang="en-US" dirty="0" smtClean="0"/>
              <a:t>preserves </a:t>
            </a:r>
            <a:r>
              <a:rPr lang="en-US" dirty="0"/>
              <a:t>all the database rules, such as unique keys</a:t>
            </a:r>
            <a:r>
              <a:rPr lang="en-US" dirty="0" smtClean="0"/>
              <a:t>.</a:t>
            </a:r>
          </a:p>
          <a:p>
            <a:pPr lvl="1"/>
            <a:r>
              <a:rPr lang="en-US" dirty="0" smtClean="0"/>
              <a:t>CAP: </a:t>
            </a:r>
            <a:r>
              <a:rPr lang="en-US" dirty="0"/>
              <a:t>single copy consistency, a strict subset of ACID </a:t>
            </a:r>
            <a:r>
              <a:rPr lang="en-US" dirty="0" smtClean="0"/>
              <a:t>consistency (otherwise cannot be maintained across partitions)</a:t>
            </a:r>
          </a:p>
          <a:p>
            <a:pPr lvl="1"/>
            <a:r>
              <a:rPr lang="en-US" dirty="0" smtClean="0"/>
              <a:t>Partition recovery restores ACID consistency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2167834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a:t>
            </a:r>
            <a:endParaRPr lang="en-US" dirty="0"/>
          </a:p>
        </p:txBody>
      </p:sp>
      <p:sp>
        <p:nvSpPr>
          <p:cNvPr id="3" name="Content Placeholder 2"/>
          <p:cNvSpPr>
            <a:spLocks noGrp="1"/>
          </p:cNvSpPr>
          <p:nvPr>
            <p:ph idx="1"/>
          </p:nvPr>
        </p:nvSpPr>
        <p:spPr/>
        <p:txBody>
          <a:bodyPr/>
          <a:lstStyle/>
          <a:p>
            <a:r>
              <a:rPr lang="en-US" dirty="0" smtClean="0"/>
              <a:t>How big is </a:t>
            </a:r>
            <a:r>
              <a:rPr lang="en-US" dirty="0" smtClean="0"/>
              <a:t>Big Data</a:t>
            </a:r>
            <a:r>
              <a:rPr lang="en-US" dirty="0" smtClean="0"/>
              <a:t>?</a:t>
            </a:r>
            <a:endParaRPr lang="en-US" i="1" dirty="0"/>
          </a:p>
          <a:p>
            <a:r>
              <a:rPr lang="en-US" dirty="0" smtClean="0"/>
              <a:t>Why do you need it to be so big?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93596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59401"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marL="0" indent="0">
              <a:buNone/>
            </a:pPr>
            <a:r>
              <a:rPr lang="en-US" b="1" dirty="0" smtClean="0"/>
              <a:t>I</a:t>
            </a:r>
            <a:r>
              <a:rPr lang="en-US" dirty="0" smtClean="0"/>
              <a:t>solation: core of CAP theorem</a:t>
            </a:r>
          </a:p>
          <a:p>
            <a:pPr lvl="1"/>
            <a:r>
              <a:rPr lang="en-US" dirty="0" smtClean="0"/>
              <a:t>Reduces functionality during a partition because </a:t>
            </a:r>
            <a:r>
              <a:rPr lang="en-US" dirty="0" err="1" smtClean="0"/>
              <a:t>serializability</a:t>
            </a:r>
            <a:r>
              <a:rPr lang="en-US" dirty="0" smtClean="0"/>
              <a:t> requires communication. </a:t>
            </a:r>
            <a:endParaRPr lang="en-US" dirty="0"/>
          </a:p>
          <a:p>
            <a:pPr lvl="1"/>
            <a:r>
              <a:rPr lang="en-US" dirty="0" smtClean="0"/>
              <a:t>instead CAP can weaken correctness and compensate during recovery</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2586427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934999"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marL="0" indent="0">
              <a:buNone/>
            </a:pPr>
            <a:r>
              <a:rPr lang="en-US" b="1" dirty="0" smtClean="0"/>
              <a:t>I</a:t>
            </a:r>
            <a:r>
              <a:rPr lang="en-US" dirty="0" smtClean="0"/>
              <a:t>solation: core of CAP theorem</a:t>
            </a:r>
          </a:p>
          <a:p>
            <a:pPr marL="0" indent="0">
              <a:buNone/>
            </a:pPr>
            <a:r>
              <a:rPr lang="en-US" b="1" dirty="0" smtClean="0"/>
              <a:t>D</a:t>
            </a:r>
            <a:r>
              <a:rPr lang="en-US" dirty="0" smtClean="0"/>
              <a:t>urability: Good for CAP too (but can be expensive) </a:t>
            </a:r>
            <a:endParaRPr lang="en-US" b="1"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spTree>
    <p:extLst>
      <p:ext uri="{BB962C8B-B14F-4D97-AF65-F5344CB8AC3E}">
        <p14:creationId xmlns:p14="http://schemas.microsoft.com/office/powerpoint/2010/main" val="25117993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Implications of CAP</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Always support Partition Tolerance (but know they are rare)</a:t>
            </a:r>
          </a:p>
          <a:p>
            <a:pPr marL="0" indent="0">
              <a:spcAft>
                <a:spcPts val="0"/>
              </a:spcAft>
              <a:buClrTx/>
              <a:buNone/>
              <a:defRPr/>
            </a:pPr>
            <a:r>
              <a:rPr lang="en-US" dirty="0" smtClean="0"/>
              <a:t>Run ACID </a:t>
            </a:r>
            <a:r>
              <a:rPr lang="en-US" dirty="0"/>
              <a:t>transactions on each side of a partition </a:t>
            </a:r>
            <a:endParaRPr lang="en-US" dirty="0" smtClean="0"/>
          </a:p>
          <a:p>
            <a:pPr lvl="1">
              <a:spcAft>
                <a:spcPts val="0"/>
              </a:spcAft>
              <a:buClrTx/>
              <a:defRPr/>
            </a:pPr>
            <a:r>
              <a:rPr lang="en-US" dirty="0" smtClean="0"/>
              <a:t>makes </a:t>
            </a:r>
            <a:r>
              <a:rPr lang="en-US" dirty="0"/>
              <a:t>recovery </a:t>
            </a:r>
            <a:r>
              <a:rPr lang="en-US" dirty="0" smtClean="0"/>
              <a:t>easier</a:t>
            </a:r>
          </a:p>
          <a:p>
            <a:pPr lvl="1">
              <a:spcAft>
                <a:spcPts val="0"/>
              </a:spcAft>
              <a:buClrTx/>
              <a:defRPr/>
            </a:pPr>
            <a:r>
              <a:rPr lang="en-US" dirty="0" smtClean="0"/>
              <a:t>enables </a:t>
            </a:r>
            <a:r>
              <a:rPr lang="en-US" dirty="0"/>
              <a:t>a framework for compensating transactions that can be used for recovery from a partition.</a:t>
            </a:r>
          </a:p>
          <a:p>
            <a:pPr marL="0" indent="0">
              <a:spcAft>
                <a:spcPts val="0"/>
              </a:spcAft>
              <a:buClrTx/>
              <a:buNone/>
              <a:defRPr/>
            </a:pPr>
            <a:r>
              <a:rPr lang="en-US" dirty="0" smtClean="0"/>
              <a:t>Support BASE (Basically </a:t>
            </a:r>
            <a:r>
              <a:rPr lang="en-US" dirty="0"/>
              <a:t>Available, Soft state, Eventually </a:t>
            </a:r>
            <a:r>
              <a:rPr lang="en-US" dirty="0" smtClean="0"/>
              <a:t>consistent) during partitions</a:t>
            </a:r>
            <a:endParaRPr lang="en-US" dirty="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656324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in cleaning</a:t>
            </a:r>
            <a:endParaRPr lang="en-US" dirty="0"/>
          </a:p>
        </p:txBody>
      </p:sp>
      <p:sp>
        <p:nvSpPr>
          <p:cNvPr id="3" name="Content Placeholder 2"/>
          <p:cNvSpPr>
            <a:spLocks noGrp="1"/>
          </p:cNvSpPr>
          <p:nvPr>
            <p:ph idx="1"/>
          </p:nvPr>
        </p:nvSpPr>
        <p:spPr/>
        <p:txBody>
          <a:bodyPr/>
          <a:lstStyle/>
          <a:p>
            <a:pPr marL="0" indent="0">
              <a:buNone/>
            </a:pPr>
            <a:r>
              <a:rPr lang="en-US" dirty="0" smtClean="0"/>
              <a:t>Very hard to track who did what</a:t>
            </a:r>
          </a:p>
          <a:p>
            <a:pPr marL="0" indent="0">
              <a:buNone/>
            </a:pPr>
            <a:r>
              <a:rPr lang="en-US" dirty="0" smtClean="0"/>
              <a:t>Hard to unroll changes – better to add columns than modify them</a:t>
            </a:r>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2476595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Parallel</a:t>
            </a:r>
            <a:endParaRPr lang="en-US" dirty="0"/>
          </a:p>
        </p:txBody>
      </p:sp>
      <p:sp>
        <p:nvSpPr>
          <p:cNvPr id="3" name="Content Placeholder 2"/>
          <p:cNvSpPr>
            <a:spLocks noGrp="1"/>
          </p:cNvSpPr>
          <p:nvPr>
            <p:ph idx="1"/>
          </p:nvPr>
        </p:nvSpPr>
        <p:spPr>
          <a:xfrm>
            <a:off x="1128943" y="1659017"/>
            <a:ext cx="7048804" cy="4379976"/>
          </a:xfrm>
        </p:spPr>
        <p:txBody>
          <a:bodyPr/>
          <a:lstStyle/>
          <a:p>
            <a:pPr marL="0" indent="0">
              <a:buNone/>
            </a:pPr>
            <a:r>
              <a:rPr lang="en-US" dirty="0" smtClean="0"/>
              <a:t>Distributed machine learning</a:t>
            </a:r>
          </a:p>
          <a:p>
            <a:r>
              <a:rPr lang="en-US" b="1" dirty="0" smtClean="0"/>
              <a:t>Mahout</a:t>
            </a:r>
            <a:r>
              <a:rPr lang="en-US" dirty="0" smtClean="0"/>
              <a:t> [uses </a:t>
            </a:r>
            <a:r>
              <a:rPr lang="en-US" dirty="0" err="1" smtClean="0"/>
              <a:t>Hadoop</a:t>
            </a:r>
            <a:r>
              <a:rPr lang="en-US" dirty="0" smtClean="0"/>
              <a:t>]</a:t>
            </a:r>
            <a:r>
              <a:rPr lang="en-US" dirty="0"/>
              <a:t>: supports clustering, </a:t>
            </a:r>
            <a:r>
              <a:rPr lang="en-US" dirty="0" smtClean="0"/>
              <a:t>classification </a:t>
            </a:r>
            <a:r>
              <a:rPr lang="en-US" dirty="0"/>
              <a:t>and collaborative filtering </a:t>
            </a:r>
            <a:endParaRPr lang="en-US" dirty="0" smtClean="0"/>
          </a:p>
          <a:p>
            <a:r>
              <a:rPr lang="en-US" b="1" dirty="0" err="1" smtClean="0"/>
              <a:t>MLBase</a:t>
            </a:r>
            <a:r>
              <a:rPr lang="en-US" dirty="0" smtClean="0"/>
              <a:t>: In-memory solution that chunks data and incrementally adds it to the training. </a:t>
            </a:r>
          </a:p>
          <a:p>
            <a:r>
              <a:rPr lang="en-US" b="1" dirty="0" smtClean="0"/>
              <a:t>Python + </a:t>
            </a:r>
            <a:r>
              <a:rPr lang="en-US" b="1" dirty="0" err="1" smtClean="0"/>
              <a:t>NumPy</a:t>
            </a:r>
            <a:r>
              <a:rPr lang="en-US" dirty="0" smtClean="0"/>
              <a:t> [in memory] + </a:t>
            </a:r>
            <a:r>
              <a:rPr lang="en-US" b="1" dirty="0" err="1" smtClean="0"/>
              <a:t>SciPy</a:t>
            </a:r>
            <a:r>
              <a:rPr lang="en-US" dirty="0" smtClean="0"/>
              <a:t> [in memory] + </a:t>
            </a:r>
            <a:r>
              <a:rPr lang="en-US" b="1" dirty="0" smtClean="0"/>
              <a:t>Pandas</a:t>
            </a:r>
            <a:r>
              <a:rPr lang="en-US" dirty="0" smtClean="0"/>
              <a:t> [support many things]</a:t>
            </a:r>
          </a:p>
          <a:p>
            <a:r>
              <a:rPr lang="en-US" b="1" dirty="0" err="1" smtClean="0"/>
              <a:t>iPython</a:t>
            </a:r>
            <a:r>
              <a:rPr lang="en-US" dirty="0" smtClean="0"/>
              <a:t> in parallel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64</a:t>
            </a:fld>
            <a:endParaRPr lang="en-US" dirty="0"/>
          </a:p>
        </p:txBody>
      </p:sp>
    </p:spTree>
    <p:extLst>
      <p:ext uri="{BB962C8B-B14F-4D97-AF65-F5344CB8AC3E}">
        <p14:creationId xmlns:p14="http://schemas.microsoft.com/office/powerpoint/2010/main" val="38282120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a:t>
            </a:r>
            <a:endParaRPr lang="en-US" dirty="0"/>
          </a:p>
        </p:txBody>
      </p:sp>
      <p:sp>
        <p:nvSpPr>
          <p:cNvPr id="3" name="Content Placeholder 2"/>
          <p:cNvSpPr>
            <a:spLocks noGrp="1"/>
          </p:cNvSpPr>
          <p:nvPr>
            <p:ph idx="1"/>
          </p:nvPr>
        </p:nvSpPr>
        <p:spPr/>
        <p:txBody>
          <a:bodyPr/>
          <a:lstStyle/>
          <a:p>
            <a:pPr marL="0" indent="0">
              <a:buNone/>
            </a:pPr>
            <a:r>
              <a:rPr lang="en-US" i="1" dirty="0" smtClean="0"/>
              <a:t>Technology / Analysis / Mythology</a:t>
            </a:r>
          </a:p>
          <a:p>
            <a:pPr marL="0" indent="0">
              <a:buNone/>
            </a:pPr>
            <a:endParaRPr lang="en-US" i="1" dirty="0"/>
          </a:p>
          <a:p>
            <a:pPr marL="0" indent="0">
              <a:buNone/>
            </a:pPr>
            <a:r>
              <a:rPr lang="en-US" dirty="0" smtClean="0"/>
              <a:t>Regulated by social forces – namely </a:t>
            </a:r>
            <a:r>
              <a:rPr lang="en-US" i="1" dirty="0"/>
              <a:t/>
            </a:r>
            <a:br>
              <a:rPr lang="en-US" i="1" dirty="0"/>
            </a:br>
            <a:r>
              <a:rPr lang="en-US" i="1" dirty="0" smtClean="0"/>
              <a:t>Market / Law / Social </a:t>
            </a:r>
            <a:r>
              <a:rPr lang="en-US" i="1" dirty="0" smtClean="0"/>
              <a:t>Norms / Technology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96205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Big Data Assumptions</a:t>
            </a:r>
            <a:endParaRPr lang="en-US" dirty="0"/>
          </a:p>
        </p:txBody>
      </p:sp>
      <p:sp>
        <p:nvSpPr>
          <p:cNvPr id="3" name="Content Placeholder 2"/>
          <p:cNvSpPr>
            <a:spLocks noGrp="1"/>
          </p:cNvSpPr>
          <p:nvPr>
            <p:ph idx="1"/>
          </p:nvPr>
        </p:nvSpPr>
        <p:spPr/>
        <p:txBody>
          <a:bodyPr/>
          <a:lstStyle/>
          <a:p>
            <a:r>
              <a:rPr lang="en-US" dirty="0" smtClean="0"/>
              <a:t>Defines knowledge </a:t>
            </a:r>
          </a:p>
          <a:p>
            <a:r>
              <a:rPr lang="en-US" dirty="0" smtClean="0"/>
              <a:t>Misleading claims of objectivity/accuracy</a:t>
            </a:r>
          </a:p>
          <a:p>
            <a:r>
              <a:rPr lang="en-US" dirty="0" smtClean="0"/>
              <a:t>Bigger != Better (e.g. Requires Context to be interpreted)</a:t>
            </a:r>
          </a:p>
          <a:p>
            <a:r>
              <a:rPr lang="en-US" dirty="0" smtClean="0"/>
              <a:t>Accessible != Ethical</a:t>
            </a:r>
          </a:p>
          <a:p>
            <a:r>
              <a:rPr lang="en-US" dirty="0" smtClean="0"/>
              <a:t>New digital </a:t>
            </a:r>
            <a:r>
              <a:rPr lang="en-US" dirty="0" smtClean="0"/>
              <a:t>divide</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Tree>
    <p:extLst>
      <p:ext uri="{BB962C8B-B14F-4D97-AF65-F5344CB8AC3E}">
        <p14:creationId xmlns:p14="http://schemas.microsoft.com/office/powerpoint/2010/main" val="213517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7" name="Content Placeholder 6"/>
          <p:cNvSpPr>
            <a:spLocks noGrp="1"/>
          </p:cNvSpPr>
          <p:nvPr>
            <p:ph idx="1"/>
          </p:nvPr>
        </p:nvSpPr>
        <p:spPr/>
        <p:txBody>
          <a:bodyPr/>
          <a:lstStyle/>
          <a:p>
            <a:endParaRPr lang="en-US"/>
          </a:p>
        </p:txBody>
      </p:sp>
      <p:pic>
        <p:nvPicPr>
          <p:cNvPr id="8" name="Picture 7"/>
          <p:cNvPicPr>
            <a:picLocks noChangeAspect="1"/>
          </p:cNvPicPr>
          <p:nvPr/>
        </p:nvPicPr>
        <p:blipFill rotWithShape="1">
          <a:blip r:embed="rId3"/>
          <a:srcRect l="12345" r="10568"/>
          <a:stretch/>
        </p:blipFill>
        <p:spPr>
          <a:xfrm>
            <a:off x="1128942" y="857250"/>
            <a:ext cx="7048805" cy="5143500"/>
          </a:xfrm>
          <a:prstGeom prst="rect">
            <a:avLst/>
          </a:prstGeom>
        </p:spPr>
      </p:pic>
      <p:sp>
        <p:nvSpPr>
          <p:cNvPr id="9" name="Title 8"/>
          <p:cNvSpPr>
            <a:spLocks noGrp="1"/>
          </p:cNvSpPr>
          <p:nvPr>
            <p:ph type="title"/>
          </p:nvPr>
        </p:nvSpPr>
        <p:spPr/>
        <p:txBody>
          <a:bodyPr/>
          <a:lstStyle/>
          <a:p>
            <a:endParaRPr lang="en-US"/>
          </a:p>
        </p:txBody>
      </p:sp>
      <p:sp>
        <p:nvSpPr>
          <p:cNvPr id="10" name="Rectangle 9"/>
          <p:cNvSpPr/>
          <p:nvPr/>
        </p:nvSpPr>
        <p:spPr>
          <a:xfrm>
            <a:off x="4304872" y="2044557"/>
            <a:ext cx="2393879" cy="33904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700473" y="3208106"/>
            <a:ext cx="3118107" cy="33904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04873" y="4983823"/>
            <a:ext cx="2219218" cy="339047"/>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59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22287</TotalTime>
  <Words>3224</Words>
  <Application>Microsoft Macintosh PowerPoint</Application>
  <PresentationFormat>On-screen Show (4:3)</PresentationFormat>
  <Paragraphs>525</Paragraphs>
  <Slides>64</Slides>
  <Notes>35</Notes>
  <HiddenSlides>23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Calibri</vt:lpstr>
      <vt:lpstr>Copperplate</vt:lpstr>
      <vt:lpstr>Helvetica</vt:lpstr>
      <vt:lpstr>Arial</vt:lpstr>
      <vt:lpstr>Office Theme</vt:lpstr>
      <vt:lpstr>PowerPoint Presentation</vt:lpstr>
      <vt:lpstr>Goals for today</vt:lpstr>
      <vt:lpstr>Goals for today</vt:lpstr>
      <vt:lpstr>Goals for today</vt:lpstr>
      <vt:lpstr>Goals for today</vt:lpstr>
      <vt:lpstr>What is BIG data?</vt:lpstr>
      <vt:lpstr>What is BIG data?</vt:lpstr>
      <vt:lpstr>Discussion: Big Data Assumptions</vt:lpstr>
      <vt:lpstr>PowerPoint Presentation</vt:lpstr>
      <vt:lpstr>What is quantify-self movement?</vt:lpstr>
      <vt:lpstr>What is Big Data of One?</vt:lpstr>
      <vt:lpstr>Goals for today</vt:lpstr>
      <vt:lpstr>Goals for today</vt:lpstr>
      <vt:lpstr>Technical perspective on big data</vt:lpstr>
      <vt:lpstr>What do we want to do with it?</vt:lpstr>
      <vt:lpstr>What are some Big Data problems?</vt:lpstr>
      <vt:lpstr>What are some Big Data problems?</vt:lpstr>
      <vt:lpstr>Special Case: Data Streams [e.g., Twitter]</vt:lpstr>
      <vt:lpstr>Sampling from Streams</vt:lpstr>
      <vt:lpstr>Sampling from Streams</vt:lpstr>
      <vt:lpstr>Sampling from Streams</vt:lpstr>
      <vt:lpstr>Need to sample the stream at fixed size </vt:lpstr>
      <vt:lpstr>Need to sample the stream</vt:lpstr>
      <vt:lpstr>Need to sample the stream</vt:lpstr>
      <vt:lpstr>What are some Big Data problems?</vt:lpstr>
      <vt:lpstr>How do we handle big data</vt:lpstr>
      <vt:lpstr>Tradeoffs in Choosing A Big Data Architecture</vt:lpstr>
      <vt:lpstr>Data Guarantees </vt:lpstr>
      <vt:lpstr>Data Guarantees</vt:lpstr>
      <vt:lpstr>Data Guarantees</vt:lpstr>
      <vt:lpstr>Data Guarantees</vt:lpstr>
      <vt:lpstr>Big Data: CAP Theorem</vt:lpstr>
      <vt:lpstr>Big Data: CAP Theorem</vt:lpstr>
      <vt:lpstr>Big Data: CAP Theorem</vt:lpstr>
      <vt:lpstr>Big Data: CAP Theorem</vt:lpstr>
      <vt:lpstr>Big Data: CAP Theorem</vt:lpstr>
      <vt:lpstr>Big Data: CAP Theorem</vt:lpstr>
      <vt:lpstr>Type of work: When writing is key</vt:lpstr>
      <vt:lpstr>Type of work: Computing</vt:lpstr>
      <vt:lpstr>Computing: MapReduce</vt:lpstr>
      <vt:lpstr>Going beyond read and write</vt:lpstr>
      <vt:lpstr>Pros and Cons of MapReduce</vt:lpstr>
      <vt:lpstr>Type of work: Reading</vt:lpstr>
      <vt:lpstr>A solution focused on Analytics</vt:lpstr>
      <vt:lpstr>What makes Big Query so fast?</vt:lpstr>
      <vt:lpstr>What makes Big Query so fast?</vt:lpstr>
      <vt:lpstr>How is it so fast?</vt:lpstr>
      <vt:lpstr>What are some Big Data problems?</vt:lpstr>
      <vt:lpstr>Case Study [Bad Data Handbook Ch 12]</vt:lpstr>
      <vt:lpstr>Case Study [Bad Data Handbook Ch 12]</vt:lpstr>
      <vt:lpstr>Relating infrastructure solutions to the Data Pipeline</vt:lpstr>
      <vt:lpstr>Relating infrastructure solutions to the Data Pipeline</vt:lpstr>
      <vt:lpstr>Relating infrastructure solutions to the Data Pipeline</vt:lpstr>
      <vt:lpstr>Relating infrastructure solutions to the Data Pipeline</vt:lpstr>
      <vt:lpstr>What are some Big Data problems?</vt:lpstr>
      <vt:lpstr>CAP Theorem</vt:lpstr>
      <vt:lpstr>Example: Relational Databases</vt:lpstr>
      <vt:lpstr>Contrast: Typical (ACID) Relational Database</vt:lpstr>
      <vt:lpstr>Contrast: Typical Relational Database</vt:lpstr>
      <vt:lpstr>Contrast: Typical Relational Database</vt:lpstr>
      <vt:lpstr>Contrast: Typical Relational Database</vt:lpstr>
      <vt:lpstr>Real Implications of CAP</vt:lpstr>
      <vt:lpstr>Issues in cleaning</vt:lpstr>
      <vt:lpstr>Machine Learning in Parallel</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935</cp:revision>
  <dcterms:created xsi:type="dcterms:W3CDTF">2013-10-07T16:54:34Z</dcterms:created>
  <dcterms:modified xsi:type="dcterms:W3CDTF">2017-02-07T02:29:39Z</dcterms:modified>
</cp:coreProperties>
</file>